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CAT Neuzeit" pitchFamily="2" charset="0"/>
      <p:regular r:id="rId14"/>
    </p:embeddedFont>
    <p:embeddedFont>
      <p:font typeface="Clear Sans Regular" panose="020B0503030202020304" pitchFamily="34" charset="0"/>
      <p:regular r:id="rId15"/>
    </p:embeddedFont>
    <p:embeddedFont>
      <p:font typeface="Montserrat Classic" pitchFamily="2" charset="0"/>
      <p:regular r:id="rId16"/>
    </p:embeddedFont>
    <p:embeddedFont>
      <p:font typeface="Montserrat Classic Bold" pitchFamily="2" charset="0"/>
      <p:regular r:id="rId17"/>
      <p:bold r:id="rId18"/>
    </p:embeddedFont>
    <p:embeddedFont>
      <p:font typeface="Ubuntu" panose="020B0504030602030204" pitchFamily="34" charset="0"/>
      <p:regular r:id="rId19"/>
    </p:embeddedFont>
    <p:embeddedFont>
      <p:font typeface="Ubuntu Bold" panose="020B0804030602030204" pitchFamily="3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88" autoAdjust="0"/>
  </p:normalViewPr>
  <p:slideViewPr>
    <p:cSldViewPr>
      <p:cViewPr varScale="1">
        <p:scale>
          <a:sx n="71" d="100"/>
          <a:sy n="71" d="100"/>
        </p:scale>
        <p:origin x="7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CE4B"/>
        </a:solidFill>
        <a:effectLst/>
      </p:bgPr>
    </p:bg>
    <p:spTree>
      <p:nvGrpSpPr>
        <p:cNvPr id="1" name=""/>
        <p:cNvGrpSpPr/>
        <p:nvPr/>
      </p:nvGrpSpPr>
      <p:grpSpPr>
        <a:xfrm>
          <a:off x="0" y="0"/>
          <a:ext cx="0" cy="0"/>
          <a:chOff x="0" y="0"/>
          <a:chExt cx="0" cy="0"/>
        </a:xfrm>
      </p:grpSpPr>
      <p:sp>
        <p:nvSpPr>
          <p:cNvPr id="2" name="AutoShape 2"/>
          <p:cNvSpPr/>
          <p:nvPr/>
        </p:nvSpPr>
        <p:spPr>
          <a:xfrm>
            <a:off x="455209" y="487069"/>
            <a:ext cx="16564294" cy="2806554"/>
          </a:xfrm>
          <a:prstGeom prst="rect">
            <a:avLst/>
          </a:prstGeom>
          <a:solidFill>
            <a:srgbClr val="F5FBF6"/>
          </a:solidFill>
        </p:spPr>
      </p:sp>
      <p:grpSp>
        <p:nvGrpSpPr>
          <p:cNvPr id="3" name="Group 3"/>
          <p:cNvGrpSpPr/>
          <p:nvPr/>
        </p:nvGrpSpPr>
        <p:grpSpPr>
          <a:xfrm>
            <a:off x="2656680" y="1028700"/>
            <a:ext cx="11696469" cy="6295789"/>
            <a:chOff x="0" y="0"/>
            <a:chExt cx="15595291" cy="8394385"/>
          </a:xfrm>
        </p:grpSpPr>
        <p:sp>
          <p:nvSpPr>
            <p:cNvPr id="4" name="TextBox 4"/>
            <p:cNvSpPr txBox="1"/>
            <p:nvPr/>
          </p:nvSpPr>
          <p:spPr>
            <a:xfrm>
              <a:off x="0" y="57150"/>
              <a:ext cx="15595291" cy="2812190"/>
            </a:xfrm>
            <a:prstGeom prst="rect">
              <a:avLst/>
            </a:prstGeom>
          </p:spPr>
          <p:txBody>
            <a:bodyPr lIns="0" tIns="0" rIns="0" bIns="0" rtlCol="0" anchor="t">
              <a:spAutoFit/>
            </a:bodyPr>
            <a:lstStyle/>
            <a:p>
              <a:pPr algn="ctr">
                <a:lnSpc>
                  <a:spcPts val="5424"/>
                </a:lnSpc>
              </a:pPr>
              <a:r>
                <a:rPr lang="en-US" sz="5166" spc="294">
                  <a:solidFill>
                    <a:srgbClr val="E5CE4B"/>
                  </a:solidFill>
                  <a:latin typeface="CAT Neuzeit"/>
                </a:rPr>
                <a:t>ОСОБИСТІ КОРДОНИ:</a:t>
              </a:r>
            </a:p>
            <a:p>
              <a:pPr algn="ctr">
                <a:lnSpc>
                  <a:spcPts val="5424"/>
                </a:lnSpc>
              </a:pPr>
              <a:r>
                <a:rPr lang="en-US" sz="5166" spc="294">
                  <a:solidFill>
                    <a:srgbClr val="E5CE4B"/>
                  </a:solidFill>
                  <a:latin typeface="CAT Neuzeit"/>
                </a:rPr>
                <a:t>ДЛЯ ЧОГО ПОТРІБНІ ТА ЯК ЇХ ВСТАНОВИТИ </a:t>
              </a:r>
            </a:p>
          </p:txBody>
        </p:sp>
        <p:sp>
          <p:nvSpPr>
            <p:cNvPr id="5" name="TextBox 5"/>
            <p:cNvSpPr txBox="1"/>
            <p:nvPr/>
          </p:nvSpPr>
          <p:spPr>
            <a:xfrm>
              <a:off x="0" y="3137238"/>
              <a:ext cx="15595291" cy="778898"/>
            </a:xfrm>
            <a:prstGeom prst="rect">
              <a:avLst/>
            </a:prstGeom>
          </p:spPr>
          <p:txBody>
            <a:bodyPr lIns="0" tIns="0" rIns="0" bIns="0" rtlCol="0" anchor="t">
              <a:spAutoFit/>
            </a:bodyPr>
            <a:lstStyle/>
            <a:p>
              <a:pPr algn="ctr">
                <a:lnSpc>
                  <a:spcPts val="4892"/>
                </a:lnSpc>
              </a:pPr>
              <a:endParaRPr/>
            </a:p>
          </p:txBody>
        </p:sp>
        <p:sp>
          <p:nvSpPr>
            <p:cNvPr id="6" name="TextBox 6"/>
            <p:cNvSpPr txBox="1"/>
            <p:nvPr/>
          </p:nvSpPr>
          <p:spPr>
            <a:xfrm>
              <a:off x="0" y="4456495"/>
              <a:ext cx="15595291" cy="3937890"/>
            </a:xfrm>
            <a:prstGeom prst="rect">
              <a:avLst/>
            </a:prstGeom>
          </p:spPr>
          <p:txBody>
            <a:bodyPr lIns="0" tIns="0" rIns="0" bIns="0" rtlCol="0" anchor="t">
              <a:spAutoFit/>
            </a:bodyPr>
            <a:lstStyle/>
            <a:p>
              <a:pPr algn="ctr">
                <a:lnSpc>
                  <a:spcPts val="2935"/>
                </a:lnSpc>
              </a:pPr>
              <a:endParaRPr/>
            </a:p>
            <a:p>
              <a:pPr algn="ctr">
                <a:lnSpc>
                  <a:spcPts val="2935"/>
                </a:lnSpc>
              </a:pPr>
              <a:endParaRPr/>
            </a:p>
            <a:p>
              <a:pPr algn="ctr">
                <a:lnSpc>
                  <a:spcPts val="2935"/>
                </a:lnSpc>
              </a:pPr>
              <a:endParaRPr/>
            </a:p>
            <a:p>
              <a:pPr algn="ctr">
                <a:lnSpc>
                  <a:spcPts val="2935"/>
                </a:lnSpc>
              </a:pPr>
              <a:endParaRPr/>
            </a:p>
            <a:p>
              <a:pPr algn="ctr">
                <a:lnSpc>
                  <a:spcPts val="2935"/>
                </a:lnSpc>
              </a:pPr>
              <a:endParaRPr/>
            </a:p>
            <a:p>
              <a:pPr algn="ctr">
                <a:lnSpc>
                  <a:spcPts val="2935"/>
                </a:lnSpc>
              </a:pPr>
              <a:endParaRPr/>
            </a:p>
            <a:p>
              <a:pPr algn="ctr">
                <a:lnSpc>
                  <a:spcPts val="2935"/>
                </a:lnSpc>
              </a:pPr>
              <a:endParaRPr/>
            </a:p>
            <a:p>
              <a:pPr algn="ctr">
                <a:lnSpc>
                  <a:spcPts val="2935"/>
                </a:lnSpc>
              </a:pPr>
              <a:endParaRPr/>
            </a:p>
          </p:txBody>
        </p:sp>
      </p:grpSp>
      <p:pic>
        <p:nvPicPr>
          <p:cNvPr id="7" name="Picture 7"/>
          <p:cNvPicPr>
            <a:picLocks noChangeAspect="1"/>
          </p:cNvPicPr>
          <p:nvPr/>
        </p:nvPicPr>
        <p:blipFill>
          <a:blip r:embed="rId2"/>
          <a:srcRect t="6774" b="6774"/>
          <a:stretch>
            <a:fillRect/>
          </a:stretch>
        </p:blipFill>
        <p:spPr>
          <a:xfrm>
            <a:off x="9507866" y="3507692"/>
            <a:ext cx="6651819" cy="5750608"/>
          </a:xfrm>
          <a:prstGeom prst="rect">
            <a:avLst/>
          </a:prstGeom>
        </p:spPr>
      </p:pic>
      <p:pic>
        <p:nvPicPr>
          <p:cNvPr id="8" name="Picture 8"/>
          <p:cNvPicPr>
            <a:picLocks noChangeAspect="1"/>
          </p:cNvPicPr>
          <p:nvPr/>
        </p:nvPicPr>
        <p:blipFill>
          <a:blip r:embed="rId3"/>
          <a:srcRect/>
          <a:stretch>
            <a:fillRect/>
          </a:stretch>
        </p:blipFill>
        <p:spPr>
          <a:xfrm>
            <a:off x="1217734" y="5390678"/>
            <a:ext cx="6188195" cy="38676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8288000" cy="10287000"/>
          </a:xfrm>
          <a:prstGeom prst="rect">
            <a:avLst/>
          </a:prstGeom>
        </p:spPr>
      </p:pic>
      <p:sp>
        <p:nvSpPr>
          <p:cNvPr id="3" name="TextBox 3"/>
          <p:cNvSpPr txBox="1"/>
          <p:nvPr/>
        </p:nvSpPr>
        <p:spPr>
          <a:xfrm>
            <a:off x="1588755" y="742930"/>
            <a:ext cx="7555245" cy="7313449"/>
          </a:xfrm>
          <a:prstGeom prst="rect">
            <a:avLst/>
          </a:prstGeom>
        </p:spPr>
        <p:txBody>
          <a:bodyPr lIns="0" tIns="0" rIns="0" bIns="0" rtlCol="0" anchor="t">
            <a:spAutoFit/>
          </a:bodyPr>
          <a:lstStyle/>
          <a:p>
            <a:pPr>
              <a:lnSpc>
                <a:spcPts val="4821"/>
              </a:lnSpc>
              <a:spcBef>
                <a:spcPct val="0"/>
              </a:spcBef>
            </a:pPr>
            <a:r>
              <a:rPr lang="en-US" sz="3443" spc="344">
                <a:solidFill>
                  <a:srgbClr val="5E17EB"/>
                </a:solidFill>
                <a:latin typeface="Ubuntu Bold"/>
              </a:rPr>
              <a:t>Особисті кордони — це межа, яка відокремлює одну людину від іншої. Невидима грань, яку ми створюємо у спробах позначити різницю між власним внутрішнім світом і світом іншої людини. Особисті кордони потрібні для збереження цілісності особистості, вони визначають дозволеність у взаємодії з іншими людьми.</a:t>
            </a:r>
          </a:p>
        </p:txBody>
      </p:sp>
      <p:pic>
        <p:nvPicPr>
          <p:cNvPr id="4" name="Picture 4"/>
          <p:cNvPicPr>
            <a:picLocks noChangeAspect="1"/>
          </p:cNvPicPr>
          <p:nvPr/>
        </p:nvPicPr>
        <p:blipFill>
          <a:blip r:embed="rId3"/>
          <a:srcRect l="19706" r="19706"/>
          <a:stretch>
            <a:fillRect/>
          </a:stretch>
        </p:blipFill>
        <p:spPr>
          <a:xfrm>
            <a:off x="10259408" y="1028700"/>
            <a:ext cx="6758104" cy="83656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8288000" cy="10287000"/>
          </a:xfrm>
          <a:prstGeom prst="rect">
            <a:avLst/>
          </a:prstGeom>
        </p:spPr>
      </p:pic>
      <p:sp>
        <p:nvSpPr>
          <p:cNvPr id="3" name="TextBox 3"/>
          <p:cNvSpPr txBox="1"/>
          <p:nvPr/>
        </p:nvSpPr>
        <p:spPr>
          <a:xfrm>
            <a:off x="1813526" y="414038"/>
            <a:ext cx="15056601" cy="1359258"/>
          </a:xfrm>
          <a:prstGeom prst="rect">
            <a:avLst/>
          </a:prstGeom>
        </p:spPr>
        <p:txBody>
          <a:bodyPr lIns="0" tIns="0" rIns="0" bIns="0" rtlCol="0" anchor="t">
            <a:spAutoFit/>
          </a:bodyPr>
          <a:lstStyle/>
          <a:p>
            <a:pPr algn="l">
              <a:lnSpc>
                <a:spcPts val="10481"/>
              </a:lnSpc>
            </a:pPr>
            <a:r>
              <a:rPr lang="en-US" sz="9528">
                <a:solidFill>
                  <a:srgbClr val="97C160"/>
                </a:solidFill>
                <a:latin typeface="Montserrat Classic"/>
              </a:rPr>
              <a:t>КОРДОНИ БУВАЮТЬ:</a:t>
            </a:r>
          </a:p>
        </p:txBody>
      </p:sp>
      <p:sp>
        <p:nvSpPr>
          <p:cNvPr id="4" name="TextBox 4"/>
          <p:cNvSpPr txBox="1"/>
          <p:nvPr/>
        </p:nvSpPr>
        <p:spPr>
          <a:xfrm>
            <a:off x="13865435" y="2566160"/>
            <a:ext cx="3393865" cy="6415536"/>
          </a:xfrm>
          <a:prstGeom prst="rect">
            <a:avLst/>
          </a:prstGeom>
        </p:spPr>
        <p:txBody>
          <a:bodyPr lIns="0" tIns="0" rIns="0" bIns="0" rtlCol="0" anchor="t">
            <a:spAutoFit/>
          </a:bodyPr>
          <a:lstStyle/>
          <a:p>
            <a:pPr algn="ctr">
              <a:lnSpc>
                <a:spcPts val="3919"/>
              </a:lnSpc>
            </a:pPr>
            <a:r>
              <a:rPr lang="en-US" sz="2613" spc="209">
                <a:solidFill>
                  <a:srgbClr val="FF914D"/>
                </a:solidFill>
                <a:latin typeface="Montserrat Classic Bold"/>
              </a:rPr>
              <a:t>Соціальні- визначають ваше право на вибір друзів. хоб роду занять.  В соціальні кордони входить і рівень довіри до оточення, і ті правила та норми, які важливі для нас,</a:t>
            </a:r>
          </a:p>
        </p:txBody>
      </p:sp>
      <p:sp>
        <p:nvSpPr>
          <p:cNvPr id="5" name="TextBox 5"/>
          <p:cNvSpPr txBox="1"/>
          <p:nvPr/>
        </p:nvSpPr>
        <p:spPr>
          <a:xfrm>
            <a:off x="4367647" y="2566160"/>
            <a:ext cx="3302886" cy="6981825"/>
          </a:xfrm>
          <a:prstGeom prst="rect">
            <a:avLst/>
          </a:prstGeom>
        </p:spPr>
        <p:txBody>
          <a:bodyPr lIns="0" tIns="0" rIns="0" bIns="0" rtlCol="0" anchor="t">
            <a:spAutoFit/>
          </a:bodyPr>
          <a:lstStyle/>
          <a:p>
            <a:pPr algn="ctr">
              <a:lnSpc>
                <a:spcPts val="3749"/>
              </a:lnSpc>
            </a:pPr>
            <a:r>
              <a:rPr lang="en-US" sz="2499" spc="199">
                <a:solidFill>
                  <a:srgbClr val="FF914D"/>
                </a:solidFill>
                <a:latin typeface="Montserrat Classic Bold"/>
              </a:rPr>
              <a:t>Фізичні — боронять наше тіло, власну територію, особистий простір. Дозволяють задовольняти базові потреби (сон, їжа, гігієна). Дають право встановлювати й зберігати дистанцію.</a:t>
            </a:r>
          </a:p>
        </p:txBody>
      </p:sp>
      <p:sp>
        <p:nvSpPr>
          <p:cNvPr id="6" name="TextBox 6"/>
          <p:cNvSpPr txBox="1"/>
          <p:nvPr/>
        </p:nvSpPr>
        <p:spPr>
          <a:xfrm>
            <a:off x="769042" y="2585210"/>
            <a:ext cx="2855655" cy="6990614"/>
          </a:xfrm>
          <a:prstGeom prst="rect">
            <a:avLst/>
          </a:prstGeom>
        </p:spPr>
        <p:txBody>
          <a:bodyPr lIns="0" tIns="0" rIns="0" bIns="0" rtlCol="0" anchor="t">
            <a:spAutoFit/>
          </a:bodyPr>
          <a:lstStyle/>
          <a:p>
            <a:pPr algn="ctr">
              <a:lnSpc>
                <a:spcPts val="3715"/>
              </a:lnSpc>
              <a:spcBef>
                <a:spcPct val="0"/>
              </a:spcBef>
            </a:pPr>
            <a:r>
              <a:rPr lang="en-US" sz="2653" spc="265">
                <a:solidFill>
                  <a:srgbClr val="004AAD"/>
                </a:solidFill>
                <a:latin typeface="Montserrat Classic Bold"/>
              </a:rPr>
              <a:t>Інтелектуальні й духовні — захищають наші цінності, право на свою думку, власні переконання, погляди, політичні уподобання, світогляд, віросповідання..</a:t>
            </a:r>
          </a:p>
        </p:txBody>
      </p:sp>
      <p:sp>
        <p:nvSpPr>
          <p:cNvPr id="7" name="TextBox 7"/>
          <p:cNvSpPr txBox="1"/>
          <p:nvPr/>
        </p:nvSpPr>
        <p:spPr>
          <a:xfrm>
            <a:off x="9144000" y="2585210"/>
            <a:ext cx="3977019" cy="7602808"/>
          </a:xfrm>
          <a:prstGeom prst="rect">
            <a:avLst/>
          </a:prstGeom>
        </p:spPr>
        <p:txBody>
          <a:bodyPr lIns="0" tIns="0" rIns="0" bIns="0" rtlCol="0" anchor="t">
            <a:spAutoFit/>
          </a:bodyPr>
          <a:lstStyle/>
          <a:p>
            <a:pPr algn="ctr">
              <a:lnSpc>
                <a:spcPts val="3572"/>
              </a:lnSpc>
              <a:spcBef>
                <a:spcPct val="0"/>
              </a:spcBef>
            </a:pPr>
            <a:r>
              <a:rPr lang="en-US" sz="2551" spc="255">
                <a:solidFill>
                  <a:srgbClr val="004AAD"/>
                </a:solidFill>
                <a:latin typeface="Montserrat Classic Bold"/>
              </a:rPr>
              <a:t>Емоційні — захищають наше право на власні почуття, реакції, емоційні прояви. Не дозволяють іншим висміювати й знецінювати наші почуття, диктувати, які саме емоції ми маємо відчувати; нав’язувати відчуття провини за те, що ми почуваємося так або інакше.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CE4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98040" y="0"/>
            <a:ext cx="6804422" cy="110638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57969" y="1599633"/>
            <a:ext cx="1815752" cy="66201"/>
          </a:xfrm>
          <a:prstGeom prst="rect">
            <a:avLst/>
          </a:prstGeom>
        </p:spPr>
      </p:pic>
      <p:grpSp>
        <p:nvGrpSpPr>
          <p:cNvPr id="4" name="Group 4"/>
          <p:cNvGrpSpPr/>
          <p:nvPr/>
        </p:nvGrpSpPr>
        <p:grpSpPr>
          <a:xfrm>
            <a:off x="9857969" y="2444258"/>
            <a:ext cx="5590743" cy="794051"/>
            <a:chOff x="0" y="0"/>
            <a:chExt cx="7454324" cy="1058735"/>
          </a:xfrm>
        </p:grpSpPr>
        <p:sp>
          <p:nvSpPr>
            <p:cNvPr id="5" name="TextBox 5"/>
            <p:cNvSpPr txBox="1"/>
            <p:nvPr/>
          </p:nvSpPr>
          <p:spPr>
            <a:xfrm>
              <a:off x="1014309" y="-47625"/>
              <a:ext cx="6440014" cy="1106360"/>
            </a:xfrm>
            <a:prstGeom prst="rect">
              <a:avLst/>
            </a:prstGeom>
          </p:spPr>
          <p:txBody>
            <a:bodyPr lIns="0" tIns="0" rIns="0" bIns="0" rtlCol="0" anchor="t">
              <a:spAutoFit/>
            </a:bodyPr>
            <a:lstStyle/>
            <a:p>
              <a:pPr>
                <a:lnSpc>
                  <a:spcPts val="3366"/>
                </a:lnSpc>
              </a:pPr>
              <a:r>
                <a:rPr lang="en-US" sz="2404">
                  <a:solidFill>
                    <a:srgbClr val="000000"/>
                  </a:solidFill>
                  <a:latin typeface="Clear Sans Regular"/>
                </a:rPr>
                <a:t>Тебе хтось ображає, а ти про це мовчиш.</a:t>
              </a: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0" r="34"/>
            <a:stretch>
              <a:fillRect/>
            </a:stretch>
          </p:blipFill>
          <p:spPr>
            <a:xfrm rot="5400000">
              <a:off x="210" y="-210"/>
              <a:ext cx="493512" cy="493931"/>
            </a:xfrm>
            <a:prstGeom prst="rect">
              <a:avLst/>
            </a:prstGeom>
          </p:spPr>
        </p:pic>
      </p:grpSp>
      <p:grpSp>
        <p:nvGrpSpPr>
          <p:cNvPr id="7" name="Group 7"/>
          <p:cNvGrpSpPr/>
          <p:nvPr/>
        </p:nvGrpSpPr>
        <p:grpSpPr>
          <a:xfrm>
            <a:off x="9857969" y="3531967"/>
            <a:ext cx="5590743" cy="794051"/>
            <a:chOff x="0" y="0"/>
            <a:chExt cx="7454324" cy="1058735"/>
          </a:xfrm>
        </p:grpSpPr>
        <p:sp>
          <p:nvSpPr>
            <p:cNvPr id="8" name="TextBox 8"/>
            <p:cNvSpPr txBox="1"/>
            <p:nvPr/>
          </p:nvSpPr>
          <p:spPr>
            <a:xfrm>
              <a:off x="1014309" y="-47625"/>
              <a:ext cx="6440014" cy="1106360"/>
            </a:xfrm>
            <a:prstGeom prst="rect">
              <a:avLst/>
            </a:prstGeom>
          </p:spPr>
          <p:txBody>
            <a:bodyPr lIns="0" tIns="0" rIns="0" bIns="0" rtlCol="0" anchor="t">
              <a:spAutoFit/>
            </a:bodyPr>
            <a:lstStyle/>
            <a:p>
              <a:pPr>
                <a:lnSpc>
                  <a:spcPts val="3366"/>
                </a:lnSpc>
              </a:pPr>
              <a:r>
                <a:rPr lang="en-US" sz="2404">
                  <a:solidFill>
                    <a:srgbClr val="000000"/>
                  </a:solidFill>
                  <a:latin typeface="Clear Sans Regular"/>
                </a:rPr>
                <a:t> У тебе немає особистого простору.</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0" r="34"/>
            <a:stretch>
              <a:fillRect/>
            </a:stretch>
          </p:blipFill>
          <p:spPr>
            <a:xfrm rot="5400000">
              <a:off x="210" y="-210"/>
              <a:ext cx="493512" cy="493931"/>
            </a:xfrm>
            <a:prstGeom prst="rect">
              <a:avLst/>
            </a:prstGeom>
          </p:spPr>
        </p:pic>
      </p:grpSp>
      <p:grpSp>
        <p:nvGrpSpPr>
          <p:cNvPr id="10" name="Group 10"/>
          <p:cNvGrpSpPr/>
          <p:nvPr/>
        </p:nvGrpSpPr>
        <p:grpSpPr>
          <a:xfrm>
            <a:off x="9857969" y="4488600"/>
            <a:ext cx="5590743" cy="1652916"/>
            <a:chOff x="0" y="0"/>
            <a:chExt cx="7454324" cy="2203888"/>
          </a:xfrm>
        </p:grpSpPr>
        <p:sp>
          <p:nvSpPr>
            <p:cNvPr id="11" name="TextBox 11"/>
            <p:cNvSpPr txBox="1"/>
            <p:nvPr/>
          </p:nvSpPr>
          <p:spPr>
            <a:xfrm>
              <a:off x="1014309" y="-42647"/>
              <a:ext cx="6440014" cy="2246535"/>
            </a:xfrm>
            <a:prstGeom prst="rect">
              <a:avLst/>
            </a:prstGeom>
          </p:spPr>
          <p:txBody>
            <a:bodyPr lIns="0" tIns="0" rIns="0" bIns="0" rtlCol="0" anchor="t">
              <a:spAutoFit/>
            </a:bodyPr>
            <a:lstStyle/>
            <a:p>
              <a:pPr>
                <a:lnSpc>
                  <a:spcPts val="3366"/>
                </a:lnSpc>
              </a:pPr>
              <a:r>
                <a:rPr lang="en-US" sz="2404">
                  <a:solidFill>
                    <a:srgbClr val="000000"/>
                  </a:solidFill>
                  <a:latin typeface="Clear Sans Regular"/>
                </a:rPr>
                <a:t> Дозволяєш людям торкатися себе, навіть тоді, коли тобі це некомфортно.</a:t>
              </a:r>
            </a:p>
            <a:p>
              <a:pPr>
                <a:lnSpc>
                  <a:spcPts val="3366"/>
                </a:lnSpc>
              </a:pPr>
              <a:endParaRPr lang="en-US" sz="2404">
                <a:solidFill>
                  <a:srgbClr val="000000"/>
                </a:solidFill>
                <a:latin typeface="Clear Sans Regular"/>
              </a:endParaRPr>
            </a:p>
          </p:txBody>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0" r="34"/>
            <a:stretch>
              <a:fillRect/>
            </a:stretch>
          </p:blipFill>
          <p:spPr>
            <a:xfrm rot="5400000">
              <a:off x="210" y="-210"/>
              <a:ext cx="493512" cy="493931"/>
            </a:xfrm>
            <a:prstGeom prst="rect">
              <a:avLst/>
            </a:prstGeom>
          </p:spPr>
        </p:pic>
      </p:grpSp>
      <p:grpSp>
        <p:nvGrpSpPr>
          <p:cNvPr id="13" name="Group 13"/>
          <p:cNvGrpSpPr/>
          <p:nvPr/>
        </p:nvGrpSpPr>
        <p:grpSpPr>
          <a:xfrm>
            <a:off x="9857969" y="6141516"/>
            <a:ext cx="5590743" cy="2055541"/>
            <a:chOff x="0" y="0"/>
            <a:chExt cx="7454324" cy="2740721"/>
          </a:xfrm>
        </p:grpSpPr>
        <p:sp>
          <p:nvSpPr>
            <p:cNvPr id="14" name="TextBox 14"/>
            <p:cNvSpPr txBox="1"/>
            <p:nvPr/>
          </p:nvSpPr>
          <p:spPr>
            <a:xfrm>
              <a:off x="1014309" y="-33122"/>
              <a:ext cx="6440014" cy="2773843"/>
            </a:xfrm>
            <a:prstGeom prst="rect">
              <a:avLst/>
            </a:prstGeom>
          </p:spPr>
          <p:txBody>
            <a:bodyPr lIns="0" tIns="0" rIns="0" bIns="0" rtlCol="0" anchor="t">
              <a:spAutoFit/>
            </a:bodyPr>
            <a:lstStyle/>
            <a:p>
              <a:pPr>
                <a:lnSpc>
                  <a:spcPts val="3254"/>
                </a:lnSpc>
              </a:pPr>
              <a:r>
                <a:rPr lang="en-US" sz="2324">
                  <a:solidFill>
                    <a:srgbClr val="000000"/>
                  </a:solidFill>
                  <a:latin typeface="Clear Sans Regular"/>
                </a:rPr>
                <a:t>Ти робиш щось на шкоду собі заради інших людей, жертвуєш власними ресурсами (часом, або, наприклад, грошима).</a:t>
              </a:r>
            </a:p>
            <a:p>
              <a:pPr>
                <a:lnSpc>
                  <a:spcPts val="3703"/>
                </a:lnSpc>
              </a:pPr>
              <a:endParaRPr lang="en-US" sz="2324">
                <a:solidFill>
                  <a:srgbClr val="000000"/>
                </a:solidFill>
                <a:latin typeface="Clear Sans Regular"/>
              </a:endParaR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0" r="34"/>
            <a:stretch>
              <a:fillRect/>
            </a:stretch>
          </p:blipFill>
          <p:spPr>
            <a:xfrm rot="5400000">
              <a:off x="210" y="-210"/>
              <a:ext cx="493512" cy="493931"/>
            </a:xfrm>
            <a:prstGeom prst="rect">
              <a:avLst/>
            </a:prstGeom>
          </p:spPr>
        </p:pic>
      </p:grpSp>
      <p:grpSp>
        <p:nvGrpSpPr>
          <p:cNvPr id="16" name="Group 16"/>
          <p:cNvGrpSpPr/>
          <p:nvPr/>
        </p:nvGrpSpPr>
        <p:grpSpPr>
          <a:xfrm>
            <a:off x="9924492" y="8010328"/>
            <a:ext cx="5711356" cy="1247972"/>
            <a:chOff x="0" y="0"/>
            <a:chExt cx="7615142" cy="1663962"/>
          </a:xfrm>
        </p:grpSpPr>
        <p:sp>
          <p:nvSpPr>
            <p:cNvPr id="17" name="TextBox 17"/>
            <p:cNvSpPr txBox="1"/>
            <p:nvPr/>
          </p:nvSpPr>
          <p:spPr>
            <a:xfrm>
              <a:off x="1036192" y="-47625"/>
              <a:ext cx="6578950" cy="1711587"/>
            </a:xfrm>
            <a:prstGeom prst="rect">
              <a:avLst/>
            </a:prstGeom>
          </p:spPr>
          <p:txBody>
            <a:bodyPr lIns="0" tIns="0" rIns="0" bIns="0" rtlCol="0" anchor="t">
              <a:spAutoFit/>
            </a:bodyPr>
            <a:lstStyle/>
            <a:p>
              <a:pPr>
                <a:lnSpc>
                  <a:spcPts val="3439"/>
                </a:lnSpc>
              </a:pPr>
              <a:r>
                <a:rPr lang="en-US" sz="2456">
                  <a:solidFill>
                    <a:srgbClr val="000000"/>
                  </a:solidFill>
                  <a:latin typeface="Clear Sans Regular"/>
                </a:rPr>
                <a:t>Тобі складно відокремити свої думки та бажання від чужих.</a:t>
              </a:r>
            </a:p>
            <a:p>
              <a:pPr>
                <a:lnSpc>
                  <a:spcPts val="3439"/>
                </a:lnSpc>
              </a:pPr>
              <a:endParaRPr lang="en-US" sz="2456">
                <a:solidFill>
                  <a:srgbClr val="000000"/>
                </a:solidFill>
                <a:latin typeface="Clear Sans Regular"/>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0" r="34"/>
            <a:stretch>
              <a:fillRect/>
            </a:stretch>
          </p:blipFill>
          <p:spPr>
            <a:xfrm rot="5400000">
              <a:off x="214" y="-214"/>
              <a:ext cx="504159" cy="504587"/>
            </a:xfrm>
            <a:prstGeom prst="rect">
              <a:avLst/>
            </a:prstGeom>
          </p:spPr>
        </p:pic>
      </p:grpSp>
      <p:pic>
        <p:nvPicPr>
          <p:cNvPr id="19" name="Picture 19"/>
          <p:cNvPicPr>
            <a:picLocks noChangeAspect="1"/>
          </p:cNvPicPr>
          <p:nvPr/>
        </p:nvPicPr>
        <p:blipFill>
          <a:blip r:embed="rId8"/>
          <a:srcRect/>
          <a:stretch>
            <a:fillRect/>
          </a:stretch>
        </p:blipFill>
        <p:spPr>
          <a:xfrm>
            <a:off x="1424354" y="2410435"/>
            <a:ext cx="6392168" cy="3731081"/>
          </a:xfrm>
          <a:prstGeom prst="rect">
            <a:avLst/>
          </a:prstGeom>
        </p:spPr>
      </p:pic>
      <p:sp>
        <p:nvSpPr>
          <p:cNvPr id="20" name="TextBox 20"/>
          <p:cNvSpPr txBox="1"/>
          <p:nvPr/>
        </p:nvSpPr>
        <p:spPr>
          <a:xfrm>
            <a:off x="9857969" y="523577"/>
            <a:ext cx="5689585" cy="1000720"/>
          </a:xfrm>
          <a:prstGeom prst="rect">
            <a:avLst/>
          </a:prstGeom>
        </p:spPr>
        <p:txBody>
          <a:bodyPr lIns="0" tIns="0" rIns="0" bIns="0" rtlCol="0" anchor="t">
            <a:spAutoFit/>
          </a:bodyPr>
          <a:lstStyle/>
          <a:p>
            <a:pPr>
              <a:lnSpc>
                <a:spcPts val="3955"/>
              </a:lnSpc>
            </a:pPr>
            <a:r>
              <a:rPr lang="en-US" sz="3295">
                <a:solidFill>
                  <a:srgbClr val="E5CE4B"/>
                </a:solidFill>
                <a:latin typeface="CAT Neuzeit"/>
              </a:rPr>
              <a:t>ЯК ЗРОЗУМІТИ,ЩО ТВОЇ КОРДОНИ ПОРУШУЮТЬ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CE4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75945" y="3404821"/>
            <a:ext cx="7391463" cy="4900862"/>
          </a:xfrm>
          <a:prstGeom prst="rect">
            <a:avLst/>
          </a:prstGeom>
        </p:spPr>
      </p:pic>
      <p:sp>
        <p:nvSpPr>
          <p:cNvPr id="3" name="TextBox 3"/>
          <p:cNvSpPr txBox="1"/>
          <p:nvPr/>
        </p:nvSpPr>
        <p:spPr>
          <a:xfrm>
            <a:off x="9007719" y="792696"/>
            <a:ext cx="7693208" cy="8634933"/>
          </a:xfrm>
          <a:prstGeom prst="rect">
            <a:avLst/>
          </a:prstGeom>
        </p:spPr>
        <p:txBody>
          <a:bodyPr lIns="0" tIns="0" rIns="0" bIns="0" rtlCol="0" anchor="t">
            <a:spAutoFit/>
          </a:bodyPr>
          <a:lstStyle/>
          <a:p>
            <a:pPr algn="ctr">
              <a:lnSpc>
                <a:spcPts val="4086"/>
              </a:lnSpc>
              <a:spcBef>
                <a:spcPct val="0"/>
              </a:spcBef>
            </a:pPr>
            <a:r>
              <a:rPr lang="en-US" sz="2919" spc="291">
                <a:solidFill>
                  <a:srgbClr val="000000"/>
                </a:solidFill>
                <a:latin typeface="Ubuntu"/>
              </a:rPr>
              <a:t>Найлегше зрозуміти, що порушуються особисті кордони, коли у спілкуванні з кимось ви починаєте відчувати дискомфорт у тілі, незручність або агресію, що незрозуміло звідки взялася. З‘являється відчуття «щось не так», «щось відбувається неприємне», «так не має бути». </a:t>
            </a:r>
          </a:p>
          <a:p>
            <a:pPr algn="ctr">
              <a:lnSpc>
                <a:spcPts val="4086"/>
              </a:lnSpc>
              <a:spcBef>
                <a:spcPct val="0"/>
              </a:spcBef>
            </a:pPr>
            <a:r>
              <a:rPr lang="en-US" sz="2919" spc="291">
                <a:solidFill>
                  <a:srgbClr val="000000"/>
                </a:solidFill>
                <a:latin typeface="Ubuntu"/>
              </a:rPr>
              <a:t>Так відбувається, наприклад, коли хтось торкається вас без вашої згоди, коли хтось вирішує за вас, що вам робити, думати або відчувати, коли хтось бере без дозволу ваші речі, коли хтось кричить на вас без особливої причини.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CE4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5416" r="25416"/>
          <a:stretch>
            <a:fillRect/>
          </a:stretch>
        </p:blipFill>
        <p:spPr>
          <a:xfrm>
            <a:off x="8340840" y="-277586"/>
            <a:ext cx="8918460" cy="953588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3656" y="-776883"/>
            <a:ext cx="6804422" cy="11063883"/>
          </a:xfrm>
          <a:prstGeom prst="rect">
            <a:avLst/>
          </a:prstGeom>
        </p:spPr>
      </p:pic>
      <p:sp>
        <p:nvSpPr>
          <p:cNvPr id="4" name="TextBox 4"/>
          <p:cNvSpPr txBox="1"/>
          <p:nvPr/>
        </p:nvSpPr>
        <p:spPr>
          <a:xfrm>
            <a:off x="1549988" y="704283"/>
            <a:ext cx="5491758" cy="2095500"/>
          </a:xfrm>
          <a:prstGeom prst="rect">
            <a:avLst/>
          </a:prstGeom>
        </p:spPr>
        <p:txBody>
          <a:bodyPr lIns="0" tIns="0" rIns="0" bIns="0" rtlCol="0" anchor="t">
            <a:spAutoFit/>
          </a:bodyPr>
          <a:lstStyle/>
          <a:p>
            <a:pPr>
              <a:lnSpc>
                <a:spcPts val="5515"/>
              </a:lnSpc>
            </a:pPr>
            <a:r>
              <a:rPr lang="en-US" sz="4595">
                <a:solidFill>
                  <a:srgbClr val="E5CE4B"/>
                </a:solidFill>
                <a:latin typeface="CAT Neuzeit"/>
              </a:rPr>
              <a:t>ВИБУДОВУЄМО ОСОБИСТІ МЕЖІ АСЕРТИВНО</a:t>
            </a: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57969" y="1599633"/>
            <a:ext cx="1815752" cy="66201"/>
          </a:xfrm>
          <a:prstGeom prst="rect">
            <a:avLst/>
          </a:prstGeom>
        </p:spPr>
      </p:pic>
      <p:sp>
        <p:nvSpPr>
          <p:cNvPr id="6" name="TextBox 6"/>
          <p:cNvSpPr txBox="1"/>
          <p:nvPr/>
        </p:nvSpPr>
        <p:spPr>
          <a:xfrm>
            <a:off x="1549988" y="3554855"/>
            <a:ext cx="5665707" cy="2455017"/>
          </a:xfrm>
          <a:prstGeom prst="rect">
            <a:avLst/>
          </a:prstGeom>
        </p:spPr>
        <p:txBody>
          <a:bodyPr lIns="0" tIns="0" rIns="0" bIns="0" rtlCol="0" anchor="t">
            <a:spAutoFit/>
          </a:bodyPr>
          <a:lstStyle/>
          <a:p>
            <a:pPr algn="ctr">
              <a:lnSpc>
                <a:spcPts val="3284"/>
              </a:lnSpc>
              <a:spcBef>
                <a:spcPct val="0"/>
              </a:spcBef>
            </a:pPr>
            <a:r>
              <a:rPr lang="en-US" sz="2345" spc="234">
                <a:solidFill>
                  <a:srgbClr val="FF914D"/>
                </a:solidFill>
                <a:latin typeface="Ubuntu Bold"/>
              </a:rPr>
              <a:t>По-перше, іноді варто відкрито і прямо говорити людині, яка їх порушує, що тобі некомфортно. Хоча це буває й дуже важко. Найчастіше саме близькі люди й порушують наші кордони. </a:t>
            </a:r>
          </a:p>
        </p:txBody>
      </p:sp>
      <p:sp>
        <p:nvSpPr>
          <p:cNvPr id="7" name="TextBox 7"/>
          <p:cNvSpPr txBox="1"/>
          <p:nvPr/>
        </p:nvSpPr>
        <p:spPr>
          <a:xfrm>
            <a:off x="1290716" y="6478351"/>
            <a:ext cx="5924979" cy="3275180"/>
          </a:xfrm>
          <a:prstGeom prst="rect">
            <a:avLst/>
          </a:prstGeom>
        </p:spPr>
        <p:txBody>
          <a:bodyPr lIns="0" tIns="0" rIns="0" bIns="0" rtlCol="0" anchor="t">
            <a:spAutoFit/>
          </a:bodyPr>
          <a:lstStyle/>
          <a:p>
            <a:pPr algn="ctr">
              <a:lnSpc>
                <a:spcPts val="3228"/>
              </a:lnSpc>
              <a:spcBef>
                <a:spcPct val="0"/>
              </a:spcBef>
            </a:pPr>
            <a:r>
              <a:rPr lang="en-US" sz="2305" spc="230">
                <a:solidFill>
                  <a:srgbClr val="000000"/>
                </a:solidFill>
                <a:latin typeface="Ubuntu"/>
              </a:rPr>
              <a:t> Важливо вміти говорити «ні».  Незнайомцю відмовити набагато простіше, а ось кращій подрузі – куди складніше. Спробуй узяти паузу і скажи, що обов’язково про це подумаєш, але відповіси трохи пізніше. Це не робить тебе поганою людиною.</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CE4B"/>
        </a:solidFill>
        <a:effectLst/>
      </p:bgPr>
    </p:bg>
    <p:spTree>
      <p:nvGrpSpPr>
        <p:cNvPr id="1" name=""/>
        <p:cNvGrpSpPr/>
        <p:nvPr/>
      </p:nvGrpSpPr>
      <p:grpSpPr>
        <a:xfrm>
          <a:off x="0" y="0"/>
          <a:ext cx="0" cy="0"/>
          <a:chOff x="0" y="0"/>
          <a:chExt cx="0" cy="0"/>
        </a:xfrm>
      </p:grpSpPr>
      <p:grpSp>
        <p:nvGrpSpPr>
          <p:cNvPr id="2" name="Group 2"/>
          <p:cNvGrpSpPr/>
          <p:nvPr/>
        </p:nvGrpSpPr>
        <p:grpSpPr>
          <a:xfrm>
            <a:off x="698988" y="177934"/>
            <a:ext cx="9537081" cy="10128397"/>
            <a:chOff x="0" y="0"/>
            <a:chExt cx="12716108" cy="13504530"/>
          </a:xfrm>
        </p:grpSpPr>
        <p:sp>
          <p:nvSpPr>
            <p:cNvPr id="3" name="TextBox 3"/>
            <p:cNvSpPr txBox="1"/>
            <p:nvPr/>
          </p:nvSpPr>
          <p:spPr>
            <a:xfrm>
              <a:off x="0" y="-9525"/>
              <a:ext cx="12716108" cy="3890908"/>
            </a:xfrm>
            <a:prstGeom prst="rect">
              <a:avLst/>
            </a:prstGeom>
          </p:spPr>
          <p:txBody>
            <a:bodyPr lIns="0" tIns="0" rIns="0" bIns="0" rtlCol="0" anchor="t">
              <a:spAutoFit/>
            </a:bodyPr>
            <a:lstStyle/>
            <a:p>
              <a:pPr algn="r">
                <a:lnSpc>
                  <a:spcPts val="4612"/>
                </a:lnSpc>
              </a:pPr>
              <a:r>
                <a:rPr lang="en-US" sz="3844">
                  <a:solidFill>
                    <a:srgbClr val="F5FBF6"/>
                  </a:solidFill>
                  <a:latin typeface="CAT Neuzeit"/>
                </a:rPr>
                <a:t>ДЛЯ ІДЕНТИФІКАЦІЇ КОРДОНІВ МОЖЕ БУТИ ДОРЕЧНОЮ #ПСИХОЛОГІЧНА_ТЕХНІКА ВИКОРИСТАННЯ СЛОВЕСНИХ СИГНАЛІВ: </a:t>
              </a:r>
            </a:p>
            <a:p>
              <a:pPr algn="r">
                <a:lnSpc>
                  <a:spcPts val="4612"/>
                </a:lnSpc>
              </a:pPr>
              <a:endParaRPr lang="en-US" sz="3844">
                <a:solidFill>
                  <a:srgbClr val="F5FBF6"/>
                </a:solidFill>
                <a:latin typeface="CAT Neuzeit"/>
              </a:endParaRPr>
            </a:p>
          </p:txBody>
        </p:sp>
        <p:sp>
          <p:nvSpPr>
            <p:cNvPr id="4" name="TextBox 4"/>
            <p:cNvSpPr txBox="1"/>
            <p:nvPr/>
          </p:nvSpPr>
          <p:spPr>
            <a:xfrm>
              <a:off x="0" y="4232049"/>
              <a:ext cx="12716108" cy="9127517"/>
            </a:xfrm>
            <a:prstGeom prst="rect">
              <a:avLst/>
            </a:prstGeom>
          </p:spPr>
          <p:txBody>
            <a:bodyPr lIns="0" tIns="0" rIns="0" bIns="0" rtlCol="0" anchor="t">
              <a:spAutoFit/>
            </a:bodyPr>
            <a:lstStyle/>
            <a:p>
              <a:pPr algn="just">
                <a:lnSpc>
                  <a:spcPts val="3437"/>
                </a:lnSpc>
              </a:pPr>
              <a:r>
                <a:rPr lang="en-US" sz="2455" spc="245">
                  <a:solidFill>
                    <a:srgbClr val="555555"/>
                  </a:solidFill>
                  <a:latin typeface="Ubuntu"/>
                </a:rPr>
                <a:t>⏺️ </a:t>
              </a:r>
              <a:r>
                <a:rPr lang="en-US" sz="2455" spc="245">
                  <a:solidFill>
                    <a:srgbClr val="555555"/>
                  </a:solidFill>
                  <a:latin typeface="Ubuntu Bold"/>
                </a:rPr>
                <a:t>«Мені не подобається …» / «Мені подобається…»</a:t>
              </a:r>
            </a:p>
            <a:p>
              <a:pPr algn="just">
                <a:lnSpc>
                  <a:spcPts val="3437"/>
                </a:lnSpc>
              </a:pPr>
              <a:r>
                <a:rPr lang="en-US" sz="2455" spc="245">
                  <a:solidFill>
                    <a:srgbClr val="555555"/>
                  </a:solidFill>
                  <a:latin typeface="Ubuntu Bold"/>
                </a:rPr>
                <a:t>⏺️ «Я не люблю, коли…» / «Я люблю, коли…»</a:t>
              </a:r>
            </a:p>
            <a:p>
              <a:pPr algn="just">
                <a:lnSpc>
                  <a:spcPts val="3437"/>
                </a:lnSpc>
              </a:pPr>
              <a:r>
                <a:rPr lang="en-US" sz="2455" spc="245">
                  <a:solidFill>
                    <a:srgbClr val="555555"/>
                  </a:solidFill>
                  <a:latin typeface="Ubuntu Bold"/>
                </a:rPr>
                <a:t>⏺️ «Мені неприємно, що…»/ «Мені приємно…»</a:t>
              </a:r>
            </a:p>
            <a:p>
              <a:pPr algn="just">
                <a:lnSpc>
                  <a:spcPts val="3437"/>
                </a:lnSpc>
              </a:pPr>
              <a:r>
                <a:rPr lang="en-US" sz="2455" spc="245">
                  <a:solidFill>
                    <a:srgbClr val="555555"/>
                  </a:solidFill>
                  <a:latin typeface="Ubuntu Bold"/>
                </a:rPr>
                <a:t>⏺️ «Я не хочу, щоб…» / «Я хочу…»</a:t>
              </a:r>
            </a:p>
            <a:p>
              <a:pPr algn="just">
                <a:lnSpc>
                  <a:spcPts val="3437"/>
                </a:lnSpc>
              </a:pPr>
              <a:r>
                <a:rPr lang="en-US" sz="2455" spc="245">
                  <a:solidFill>
                    <a:srgbClr val="555555"/>
                  </a:solidFill>
                  <a:latin typeface="Ubuntu Bold"/>
                </a:rPr>
                <a:t>⏺️ «Мені так не підходить»/ «Мені підходить…» та подібні.</a:t>
              </a:r>
            </a:p>
            <a:p>
              <a:pPr algn="just">
                <a:lnSpc>
                  <a:spcPts val="3437"/>
                </a:lnSpc>
              </a:pPr>
              <a:endParaRPr lang="en-US" sz="2455" spc="245">
                <a:solidFill>
                  <a:srgbClr val="555555"/>
                </a:solidFill>
                <a:latin typeface="Ubuntu Bold"/>
              </a:endParaRPr>
            </a:p>
            <a:p>
              <a:pPr algn="just">
                <a:lnSpc>
                  <a:spcPts val="3437"/>
                </a:lnSpc>
              </a:pPr>
              <a:r>
                <a:rPr lang="en-US" sz="2455" spc="245">
                  <a:solidFill>
                    <a:srgbClr val="555555"/>
                  </a:solidFill>
                  <a:ea typeface="Ubuntu"/>
                </a:rPr>
                <a:t>❗️Зверни увагу: сигнали можуть бути не тільки негативними («мені не подобається») але й позитивними («мені підходить»): так інший/а зрозуміє, як з тобою можна бути. Ця інформація також важлива в стосунках. </a:t>
              </a:r>
            </a:p>
            <a:p>
              <a:pPr algn="just">
                <a:lnSpc>
                  <a:spcPts val="3437"/>
                </a:lnSpc>
              </a:pPr>
              <a:endParaRPr lang="en-US" sz="2455" spc="245">
                <a:solidFill>
                  <a:srgbClr val="555555"/>
                </a:solidFill>
                <a:ea typeface="Ubuntu"/>
              </a:endParaRPr>
            </a:p>
            <a:p>
              <a:pPr algn="just">
                <a:lnSpc>
                  <a:spcPts val="3437"/>
                </a:lnSpc>
              </a:pPr>
              <a:endParaRPr lang="en-US" sz="2455" spc="245">
                <a:solidFill>
                  <a:srgbClr val="555555"/>
                </a:solidFill>
                <a:ea typeface="Ubuntu"/>
              </a:endParaRPr>
            </a:p>
            <a:p>
              <a:pPr algn="just">
                <a:lnSpc>
                  <a:spcPts val="3437"/>
                </a:lnSpc>
              </a:pPr>
              <a:endParaRPr lang="en-US" sz="2455" spc="245">
                <a:solidFill>
                  <a:srgbClr val="555555"/>
                </a:solidFill>
                <a:ea typeface="Ubuntu"/>
              </a:endParaRPr>
            </a:p>
          </p:txBody>
        </p:sp>
      </p:grpSp>
      <p:pic>
        <p:nvPicPr>
          <p:cNvPr id="5" name="Picture 5"/>
          <p:cNvPicPr>
            <a:picLocks noChangeAspect="1"/>
          </p:cNvPicPr>
          <p:nvPr/>
        </p:nvPicPr>
        <p:blipFill>
          <a:blip r:embed="rId2"/>
          <a:srcRect l="25954" r="25954"/>
          <a:stretch>
            <a:fillRect/>
          </a:stretch>
        </p:blipFill>
        <p:spPr>
          <a:xfrm>
            <a:off x="10963728" y="-134213"/>
            <a:ext cx="7544803" cy="104592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8288000" cy="10287000"/>
          </a:xfrm>
          <a:prstGeom prst="rect">
            <a:avLst/>
          </a:prstGeom>
        </p:spPr>
      </p:pic>
      <p:pic>
        <p:nvPicPr>
          <p:cNvPr id="3" name="Picture 3"/>
          <p:cNvPicPr>
            <a:picLocks noChangeAspect="1"/>
          </p:cNvPicPr>
          <p:nvPr/>
        </p:nvPicPr>
        <p:blipFill>
          <a:blip r:embed="rId3"/>
          <a:srcRect l="14580" r="14580"/>
          <a:stretch>
            <a:fillRect/>
          </a:stretch>
        </p:blipFill>
        <p:spPr>
          <a:xfrm>
            <a:off x="492368" y="1461858"/>
            <a:ext cx="7821676" cy="7363283"/>
          </a:xfrm>
          <a:prstGeom prst="rect">
            <a:avLst/>
          </a:prstGeom>
        </p:spPr>
      </p:pic>
      <p:grpSp>
        <p:nvGrpSpPr>
          <p:cNvPr id="4" name="Group 4"/>
          <p:cNvGrpSpPr/>
          <p:nvPr/>
        </p:nvGrpSpPr>
        <p:grpSpPr>
          <a:xfrm>
            <a:off x="9144000" y="2322741"/>
            <a:ext cx="6509742" cy="4240586"/>
            <a:chOff x="0" y="0"/>
            <a:chExt cx="8679656" cy="5654115"/>
          </a:xfrm>
        </p:grpSpPr>
        <p:sp>
          <p:nvSpPr>
            <p:cNvPr id="5" name="TextBox 5"/>
            <p:cNvSpPr txBox="1"/>
            <p:nvPr/>
          </p:nvSpPr>
          <p:spPr>
            <a:xfrm>
              <a:off x="0" y="-9525"/>
              <a:ext cx="8679656" cy="866775"/>
            </a:xfrm>
            <a:prstGeom prst="rect">
              <a:avLst/>
            </a:prstGeom>
          </p:spPr>
          <p:txBody>
            <a:bodyPr lIns="0" tIns="0" rIns="0" bIns="0" rtlCol="0" anchor="t">
              <a:spAutoFit/>
            </a:bodyPr>
            <a:lstStyle/>
            <a:p>
              <a:pPr>
                <a:lnSpc>
                  <a:spcPts val="5094"/>
                </a:lnSpc>
              </a:pPr>
              <a:endParaRPr/>
            </a:p>
          </p:txBody>
        </p:sp>
        <p:sp>
          <p:nvSpPr>
            <p:cNvPr id="6" name="TextBox 6"/>
            <p:cNvSpPr txBox="1"/>
            <p:nvPr/>
          </p:nvSpPr>
          <p:spPr>
            <a:xfrm>
              <a:off x="0" y="1232398"/>
              <a:ext cx="8679656" cy="4324302"/>
            </a:xfrm>
            <a:prstGeom prst="rect">
              <a:avLst/>
            </a:prstGeom>
          </p:spPr>
          <p:txBody>
            <a:bodyPr lIns="0" tIns="0" rIns="0" bIns="0" rtlCol="0" anchor="t">
              <a:spAutoFit/>
            </a:bodyPr>
            <a:lstStyle/>
            <a:p>
              <a:pPr>
                <a:lnSpc>
                  <a:spcPts val="4333"/>
                </a:lnSpc>
              </a:pPr>
              <a:r>
                <a:rPr lang="en-US" sz="3095" spc="309">
                  <a:solidFill>
                    <a:srgbClr val="FF914D"/>
                  </a:solidFill>
                  <a:latin typeface="Ubuntu Bold"/>
                </a:rPr>
                <a:t>Також варто розуміти, що і в інших є свої особисті кордони й не порушувати їх. Класно вміти поважати як свої інтереси, так і інтереси оточуючих.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588</Words>
  <Application>Microsoft Macintosh PowerPoint</Application>
  <PresentationFormat>Произвольный</PresentationFormat>
  <Paragraphs>35</Paragraphs>
  <Slides>8</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8</vt:i4>
      </vt:variant>
    </vt:vector>
  </HeadingPairs>
  <TitlesOfParts>
    <vt:vector size="17" baseType="lpstr">
      <vt:lpstr>Montserrat Classic</vt:lpstr>
      <vt:lpstr>Arial</vt:lpstr>
      <vt:lpstr>CAT Neuzeit</vt:lpstr>
      <vt:lpstr>Clear Sans Regular</vt:lpstr>
      <vt:lpstr>Montserrat Classic Bold</vt:lpstr>
      <vt:lpstr>Calibri</vt:lpstr>
      <vt:lpstr>Ubuntu Bold</vt:lpstr>
      <vt:lpstr>Ubuntu</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Persona</dc:title>
  <cp:lastModifiedBy>Богдан Оселедько</cp:lastModifiedBy>
  <cp:revision>2</cp:revision>
  <dcterms:created xsi:type="dcterms:W3CDTF">2006-08-16T00:00:00Z</dcterms:created>
  <dcterms:modified xsi:type="dcterms:W3CDTF">2024-02-11T08:50:59Z</dcterms:modified>
  <dc:identifier>DAFZUpa9wpg</dc:identifier>
</cp:coreProperties>
</file>