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72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Загальні</a:t>
            </a:r>
            <a:r>
              <a:rPr lang="ru-RU" baseline="0"/>
              <a:t> результати досліджень</a:t>
            </a:r>
            <a:endParaRPr lang="ru-RU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018518518518517E-2"/>
          <c:y val="0.3166232345956756"/>
          <c:w val="0.82407407407407407"/>
          <c:h val="0.68014654418197729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13"/>
          </c:dPt>
          <c:dPt>
            <c:idx val="1"/>
            <c:bubble3D val="0"/>
            <c:explosion val="9"/>
          </c:dPt>
          <c:dPt>
            <c:idx val="2"/>
            <c:bubble3D val="0"/>
            <c:explosion val="1"/>
          </c:dPt>
          <c:dLbls>
            <c:dLbl>
              <c:idx val="2"/>
              <c:layout>
                <c:manualLayout>
                  <c:x val="1.9368620589093031E-2"/>
                  <c:y val="-6.987782777152855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Слабка</c:v>
                </c:pt>
                <c:pt idx="1">
                  <c:v>Помірна</c:v>
                </c:pt>
                <c:pt idx="2">
                  <c:v>Надмірна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0.56999999999999995</c:v>
                </c:pt>
                <c:pt idx="1">
                  <c:v>0.42</c:v>
                </c:pt>
                <c:pt idx="2">
                  <c:v>0.01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rgbClr val="4A66AC">
        <a:lumMod val="20000"/>
        <a:lumOff val="80000"/>
      </a:srgbClr>
    </a:solidFill>
  </c:sp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13.05.2018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gif"/><Relationship Id="rId4" Type="http://schemas.openxmlformats.org/officeDocument/2006/relationships/image" Target="../media/image4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50.gif"/><Relationship Id="rId7" Type="http://schemas.openxmlformats.org/officeDocument/2006/relationships/image" Target="../media/image40.gi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gif"/><Relationship Id="rId5" Type="http://schemas.openxmlformats.org/officeDocument/2006/relationships/image" Target="../media/image52.gif"/><Relationship Id="rId4" Type="http://schemas.openxmlformats.org/officeDocument/2006/relationships/image" Target="../media/image5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653136"/>
            <a:ext cx="2470971" cy="18779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0391" y="2064296"/>
            <a:ext cx="6984776" cy="138499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1200" dirty="0">
                <a:latin typeface="Times New Roman"/>
                <a:ea typeface="Times New Roman"/>
              </a:rPr>
              <a:t> </a:t>
            </a:r>
            <a:endParaRPr lang="ru-RU" sz="800" dirty="0">
              <a:latin typeface="Times New Roman"/>
              <a:ea typeface="Times New Roman"/>
            </a:endParaRPr>
          </a:p>
          <a:p>
            <a:pPr algn="ctr"/>
            <a:r>
              <a:rPr lang="uk-UA" sz="3600" dirty="0">
                <a:solidFill>
                  <a:schemeClr val="tx1"/>
                </a:solidFill>
                <a:effectLst>
                  <a:outerShdw blurRad="114300" sx="0" sy="0">
                    <a:srgbClr val="000000"/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Стрес. Астенічний стан. Комплексне подолання стресу.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25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7250" y="836712"/>
            <a:ext cx="5112568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Власні</a:t>
            </a:r>
            <a:r>
              <a:rPr lang="uk-UA" sz="2400" dirty="0" smtClean="0"/>
              <a:t> </a:t>
            </a:r>
            <a:r>
              <a:rPr lang="uk-UA" sz="2800" dirty="0" smtClean="0"/>
              <a:t>дослідження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86070" y="2265986"/>
            <a:ext cx="3453882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000" dirty="0" smtClean="0">
                <a:latin typeface="Calibri"/>
                <a:ea typeface="Calibri"/>
                <a:cs typeface="Times New Roman"/>
              </a:rPr>
              <a:t>1.Класичний </a:t>
            </a:r>
            <a:r>
              <a:rPr lang="uk-UA" sz="2000" dirty="0">
                <a:latin typeface="Calibri"/>
                <a:ea typeface="Calibri"/>
                <a:cs typeface="Times New Roman"/>
              </a:rPr>
              <a:t>опитувальник </a:t>
            </a:r>
            <a:r>
              <a:rPr lang="uk-UA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Нервово-психічного</a:t>
            </a:r>
            <a:r>
              <a:rPr lang="uk-UA" sz="2000" dirty="0" smtClean="0">
                <a:latin typeface="Calibri"/>
                <a:ea typeface="Calibri"/>
                <a:cs typeface="Times New Roman"/>
              </a:rPr>
              <a:t> напруження </a:t>
            </a:r>
            <a:r>
              <a:rPr lang="uk-UA" sz="2000" dirty="0" err="1" smtClean="0">
                <a:latin typeface="Calibri"/>
                <a:ea typeface="Calibri"/>
                <a:cs typeface="Times New Roman"/>
              </a:rPr>
              <a:t>Немчина</a:t>
            </a:r>
            <a:r>
              <a:rPr lang="uk-UA" sz="2000" dirty="0" smtClean="0">
                <a:latin typeface="Calibri"/>
                <a:ea typeface="Calibri"/>
                <a:cs typeface="Times New Roman"/>
              </a:rPr>
              <a:t> 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508104" y="2420888"/>
            <a:ext cx="3168352" cy="10156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2.Авторська </a:t>
            </a:r>
            <a:r>
              <a:rPr lang="uk-UA" sz="2000" dirty="0">
                <a:latin typeface="Times New Roman" pitchFamily="18" charset="0"/>
                <a:ea typeface="Calibri"/>
                <a:cs typeface="Times New Roman" pitchFamily="18" charset="0"/>
              </a:rPr>
              <a:t>методика </a:t>
            </a:r>
            <a:r>
              <a:rPr lang="uk-UA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Намалюй </a:t>
            </a:r>
            <a:r>
              <a:rPr lang="uk-UA" sz="2000" dirty="0">
                <a:latin typeface="Times New Roman" pitchFamily="18" charset="0"/>
                <a:ea typeface="Calibri"/>
                <a:cs typeface="Times New Roman" pitchFamily="18" charset="0"/>
              </a:rPr>
              <a:t>свої відчуття щодо стресу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640" y="2567274"/>
            <a:ext cx="1200150" cy="1428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293095"/>
            <a:ext cx="1656184" cy="13911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293095"/>
            <a:ext cx="1722487" cy="163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09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923" y="1340768"/>
            <a:ext cx="1800200" cy="2472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620688"/>
            <a:ext cx="8640960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2000" dirty="0" smtClean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Класичний </a:t>
            </a:r>
            <a:r>
              <a:rPr lang="uk-UA" sz="2000" dirty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опитувальник Нервово-психічного напруження </a:t>
            </a:r>
            <a:r>
              <a:rPr lang="uk-UA" sz="2000" dirty="0" err="1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Немчина</a:t>
            </a:r>
            <a:r>
              <a:rPr lang="uk-UA" sz="2000" dirty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761332"/>
              </p:ext>
            </p:extLst>
          </p:nvPr>
        </p:nvGraphicFramePr>
        <p:xfrm>
          <a:off x="705115" y="1963411"/>
          <a:ext cx="6077585" cy="1226820"/>
        </p:xfrm>
        <a:graphic>
          <a:graphicData uri="http://schemas.openxmlformats.org/drawingml/2006/table">
            <a:tbl>
              <a:tblPr firstRow="1" firstCol="1" bandRow="1"/>
              <a:tblGrid>
                <a:gridCol w="2025650"/>
                <a:gridCol w="2025650"/>
                <a:gridCol w="202628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Загальна кількість студентів, результати яких Слабка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Загальна кількість студентів, результати яких Помірна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Загальна кількість студентів, результати яких Надмірна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57%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42%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11760" y="1282673"/>
            <a:ext cx="266429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Результати досліджень</a:t>
            </a: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73369073"/>
              </p:ext>
            </p:extLst>
          </p:nvPr>
        </p:nvGraphicFramePr>
        <p:xfrm>
          <a:off x="1403648" y="3645024"/>
          <a:ext cx="530669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967" y="3933056"/>
            <a:ext cx="1428750" cy="1143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9" y="3284984"/>
            <a:ext cx="1223013" cy="85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55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692696"/>
            <a:ext cx="741682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latin typeface="Times New Roman" pitchFamily="18" charset="0"/>
                <a:ea typeface="Calibri"/>
                <a:cs typeface="Times New Roman" pitchFamily="18" charset="0"/>
              </a:rPr>
              <a:t>Проективне малювання .</a:t>
            </a:r>
            <a:r>
              <a:rPr lang="uk-UA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uk-UA" sz="2000" b="1" dirty="0">
                <a:latin typeface="Times New Roman" pitchFamily="18" charset="0"/>
                <a:ea typeface="Calibri"/>
                <a:cs typeface="Times New Roman" pitchFamily="18" charset="0"/>
              </a:rPr>
              <a:t>Намалюй свої відчуття щодо стресу.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44824"/>
            <a:ext cx="5184576" cy="4891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05472" y="1340768"/>
            <a:ext cx="2287806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dirty="0" smtClean="0"/>
              <a:t>Як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бачите</a:t>
            </a:r>
            <a:r>
              <a:rPr lang="ru-RU" dirty="0"/>
              <a:t> стрес?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33" y="4581128"/>
            <a:ext cx="1428750" cy="13144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340768"/>
            <a:ext cx="11811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8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56792"/>
            <a:ext cx="518457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620688"/>
            <a:ext cx="3816424" cy="39215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latin typeface="Calibri"/>
                <a:ea typeface="Calibri"/>
                <a:cs typeface="Times New Roman"/>
              </a:rPr>
              <a:t>Як ви долаєте стрес?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5766"/>
            <a:ext cx="1143000" cy="1428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229200"/>
            <a:ext cx="1777176" cy="110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2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718" y="1340768"/>
            <a:ext cx="4752528" cy="5332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620688"/>
            <a:ext cx="5184576" cy="39215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latin typeface="Calibri"/>
                <a:ea typeface="Calibri"/>
                <a:cs typeface="Times New Roman"/>
              </a:rPr>
              <a:t>Що потрібно зробити, щоб запобігти стресу?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28648"/>
            <a:ext cx="720080" cy="18307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260867"/>
            <a:ext cx="1512168" cy="136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1196752"/>
            <a:ext cx="439248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Висновки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301208"/>
            <a:ext cx="1143000" cy="14287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95749"/>
            <a:ext cx="1428750" cy="923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5152057"/>
            <a:ext cx="1428750" cy="12858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772" y="536100"/>
            <a:ext cx="800100" cy="1428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50301" y="2636912"/>
            <a:ext cx="63367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Calibri"/>
                <a:ea typeface="Calibri"/>
                <a:cs typeface="Times New Roman"/>
              </a:rPr>
              <a:t>Було </a:t>
            </a:r>
            <a:r>
              <a:rPr lang="uk-UA" dirty="0">
                <a:latin typeface="Calibri"/>
                <a:ea typeface="Calibri"/>
                <a:cs typeface="Times New Roman"/>
              </a:rPr>
              <a:t>цікаво аналізувати малюнки студентів на комплексні способи подолання стресу. Найбільше малюнків було зображено на тему подолання стресу: відпочинок, музика, література. Деякі малюнки мають загрозливий характер, що свідчить про вербальну агресію або фізичну агресію, тому дуже важливо студентів  інформувати та пропонувати різні способи подолання стресових ситуацій.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550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6216" y="260648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Колесо життя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8004" y="1052736"/>
            <a:ext cx="4248472" cy="34163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Значення</a:t>
            </a:r>
            <a:r>
              <a:rPr lang="ru-RU" sz="2400" dirty="0" smtClean="0"/>
              <a:t> карт:</a:t>
            </a:r>
          </a:p>
          <a:p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Син</a:t>
            </a:r>
            <a:r>
              <a:rPr lang="uk-UA" sz="2400" dirty="0" err="1" smtClean="0">
                <a:solidFill>
                  <a:schemeClr val="tx2">
                    <a:lumMod val="75000"/>
                  </a:schemeClr>
                </a:solidFill>
              </a:rPr>
              <a:t>ій</a:t>
            </a: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2400" dirty="0" smtClean="0"/>
              <a:t>– духовний розвиток</a:t>
            </a:r>
          </a:p>
          <a:p>
            <a:r>
              <a:rPr lang="uk-UA" sz="2400" dirty="0" smtClean="0">
                <a:solidFill>
                  <a:srgbClr val="FF0000"/>
                </a:solidFill>
              </a:rPr>
              <a:t>Червоний</a:t>
            </a:r>
            <a:r>
              <a:rPr lang="uk-UA" sz="2400" dirty="0" smtClean="0"/>
              <a:t>-сім’я</a:t>
            </a:r>
          </a:p>
          <a:p>
            <a:r>
              <a:rPr lang="uk-UA" sz="2400" dirty="0" smtClean="0">
                <a:solidFill>
                  <a:srgbClr val="FFCC00"/>
                </a:solidFill>
              </a:rPr>
              <a:t>Жовтий</a:t>
            </a:r>
            <a:r>
              <a:rPr lang="uk-UA" sz="2400" dirty="0" smtClean="0"/>
              <a:t>-здоров’я</a:t>
            </a:r>
          </a:p>
          <a:p>
            <a:r>
              <a:rPr lang="uk-UA" sz="2400" dirty="0" smtClean="0">
                <a:solidFill>
                  <a:srgbClr val="00B050"/>
                </a:solidFill>
              </a:rPr>
              <a:t>Зелений</a:t>
            </a:r>
            <a:r>
              <a:rPr lang="uk-UA" sz="2400" dirty="0" smtClean="0"/>
              <a:t>-кар’єра</a:t>
            </a:r>
          </a:p>
          <a:p>
            <a:r>
              <a:rPr lang="uk-UA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Фіолетовий</a:t>
            </a:r>
            <a:r>
              <a:rPr lang="uk-UA" sz="2400" dirty="0" smtClean="0"/>
              <a:t>-відпочинок</a:t>
            </a:r>
          </a:p>
          <a:p>
            <a:r>
              <a:rPr lang="uk-UA" sz="2400" dirty="0" smtClean="0">
                <a:solidFill>
                  <a:srgbClr val="FF3300"/>
                </a:solidFill>
              </a:rPr>
              <a:t>Помаранчевий</a:t>
            </a:r>
            <a:r>
              <a:rPr lang="uk-UA" sz="2400" dirty="0" smtClean="0"/>
              <a:t>-дозвілля</a:t>
            </a:r>
          </a:p>
          <a:p>
            <a:r>
              <a:rPr lang="uk-UA" sz="2400" dirty="0" smtClean="0">
                <a:solidFill>
                  <a:schemeClr val="tx1">
                    <a:lumMod val="95000"/>
                  </a:schemeClr>
                </a:solidFill>
              </a:rPr>
              <a:t>Білий</a:t>
            </a:r>
            <a:r>
              <a:rPr lang="uk-UA" sz="2400" dirty="0" smtClean="0"/>
              <a:t>-друзі</a:t>
            </a:r>
          </a:p>
          <a:p>
            <a:r>
              <a:rPr lang="uk-UA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Сірий</a:t>
            </a:r>
            <a:r>
              <a:rPr lang="uk-UA" sz="2400" dirty="0" smtClean="0"/>
              <a:t>-особисте життя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548" y="783868"/>
            <a:ext cx="2006426" cy="15650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569718"/>
            <a:ext cx="1944216" cy="19442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262951"/>
            <a:ext cx="1080120" cy="163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0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3140968"/>
            <a:ext cx="4104456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Дякую за увагу!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063" y="938266"/>
            <a:ext cx="1373426" cy="17167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52" y="620688"/>
            <a:ext cx="1468351" cy="16315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29" y="5199635"/>
            <a:ext cx="979446" cy="16144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3541077"/>
            <a:ext cx="1034033" cy="15356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25" y="2954580"/>
            <a:ext cx="1428750" cy="14287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484" y="579106"/>
            <a:ext cx="816537" cy="20759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797152"/>
            <a:ext cx="1686483" cy="128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6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44672"/>
            <a:ext cx="1589878" cy="18066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-4132"/>
            <a:ext cx="619268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400" b="1" dirty="0">
                <a:solidFill>
                  <a:schemeClr val="tx2">
                    <a:lumMod val="90000"/>
                  </a:schemeClr>
                </a:solidFill>
                <a:latin typeface="Times New Roman"/>
                <a:ea typeface="Times New Roman"/>
              </a:rPr>
              <a:t>Мета</a:t>
            </a:r>
            <a:r>
              <a:rPr lang="uk-UA" sz="2400" b="1" dirty="0">
                <a:solidFill>
                  <a:srgbClr val="0F243E"/>
                </a:solidFill>
                <a:latin typeface="Times New Roman"/>
                <a:ea typeface="Times New Roman"/>
              </a:rPr>
              <a:t> </a:t>
            </a:r>
            <a:r>
              <a:rPr lang="uk-UA" sz="2400" b="1" dirty="0">
                <a:solidFill>
                  <a:schemeClr val="tx2">
                    <a:lumMod val="90000"/>
                  </a:schemeClr>
                </a:solidFill>
                <a:latin typeface="Times New Roman"/>
                <a:ea typeface="Times New Roman"/>
              </a:rPr>
              <a:t>дослідження</a:t>
            </a:r>
            <a:r>
              <a:rPr lang="uk-UA" sz="2400" b="1" dirty="0">
                <a:solidFill>
                  <a:srgbClr val="0F243E"/>
                </a:solidFill>
                <a:latin typeface="Times New Roman"/>
                <a:ea typeface="Times New Roman"/>
              </a:rPr>
              <a:t>: </a:t>
            </a:r>
            <a:endParaRPr lang="ru-RU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"/>
            </a:pPr>
            <a:r>
              <a:rPr lang="uk-UA" sz="2000" dirty="0">
                <a:latin typeface="Times New Roman"/>
                <a:ea typeface="Times New Roman"/>
              </a:rPr>
              <a:t>Дізнатися про сам стрес та його основоположника.</a:t>
            </a:r>
            <a:endParaRPr lang="ru-RU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"/>
            </a:pPr>
            <a:r>
              <a:rPr lang="uk-UA" sz="2000" dirty="0">
                <a:latin typeface="Times New Roman"/>
                <a:ea typeface="Times New Roman"/>
              </a:rPr>
              <a:t>Виявити реакцію людини на стрес.</a:t>
            </a:r>
            <a:endParaRPr lang="ru-RU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"/>
            </a:pPr>
            <a:r>
              <a:rPr lang="uk-UA" sz="2000" dirty="0">
                <a:latin typeface="Times New Roman"/>
                <a:ea typeface="Times New Roman"/>
              </a:rPr>
              <a:t>Причини його виникнення та наслідки.</a:t>
            </a:r>
            <a:endParaRPr lang="ru-RU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"/>
            </a:pPr>
            <a:r>
              <a:rPr lang="uk-UA" sz="2000" dirty="0">
                <a:latin typeface="Times New Roman"/>
                <a:ea typeface="Times New Roman"/>
              </a:rPr>
              <a:t>Методики подолання стресового напруження.</a:t>
            </a:r>
            <a:endParaRPr lang="ru-RU" dirty="0"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000" b="1" dirty="0">
                <a:latin typeface="Times New Roman"/>
                <a:ea typeface="Times New Roman"/>
              </a:rPr>
              <a:t> </a:t>
            </a:r>
            <a:endParaRPr lang="ru-RU" dirty="0"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400" b="1" dirty="0">
                <a:solidFill>
                  <a:schemeClr val="tx2">
                    <a:lumMod val="90000"/>
                  </a:schemeClr>
                </a:solidFill>
                <a:latin typeface="Times New Roman"/>
                <a:ea typeface="Times New Roman"/>
              </a:rPr>
              <a:t>Завдання</a:t>
            </a:r>
            <a:r>
              <a:rPr lang="uk-UA" sz="2400" b="1" dirty="0" smtClean="0">
                <a:solidFill>
                  <a:schemeClr val="tx2">
                    <a:lumMod val="90000"/>
                  </a:schemeClr>
                </a:solidFill>
                <a:latin typeface="Times New Roman"/>
                <a:ea typeface="Times New Roman"/>
              </a:rPr>
              <a:t>:</a:t>
            </a:r>
            <a:endParaRPr lang="ru-RU" dirty="0">
              <a:solidFill>
                <a:schemeClr val="tx2">
                  <a:lumMod val="90000"/>
                </a:schemeClr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"/>
            </a:pPr>
            <a:r>
              <a:rPr lang="uk-UA" sz="2000" dirty="0">
                <a:latin typeface="Times New Roman"/>
                <a:ea typeface="Times New Roman"/>
              </a:rPr>
              <a:t>Дослідити стан людей у стресовому навантажені.</a:t>
            </a:r>
            <a:endParaRPr lang="ru-RU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"/>
            </a:pPr>
            <a:r>
              <a:rPr lang="uk-UA" sz="2000" dirty="0">
                <a:latin typeface="Times New Roman"/>
                <a:ea typeface="Times New Roman"/>
              </a:rPr>
              <a:t>Дізнатися , як люди ведуть себе у стресових подіях.</a:t>
            </a:r>
            <a:endParaRPr lang="ru-RU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"/>
            </a:pPr>
            <a:r>
              <a:rPr lang="uk-UA" sz="2000" dirty="0">
                <a:latin typeface="Times New Roman"/>
                <a:ea typeface="Times New Roman"/>
              </a:rPr>
              <a:t>Надати поради людям, які мають часті стреси.</a:t>
            </a:r>
            <a:endParaRPr lang="ru-RU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"/>
            </a:pPr>
            <a:r>
              <a:rPr lang="uk-UA" sz="2000" dirty="0">
                <a:latin typeface="Times New Roman"/>
                <a:ea typeface="Times New Roman"/>
              </a:rPr>
              <a:t>Рекомендації, щоб запобігти виникнення перевантаженості </a:t>
            </a:r>
            <a:r>
              <a:rPr lang="uk-UA" sz="2000" dirty="0" err="1">
                <a:latin typeface="Times New Roman"/>
                <a:ea typeface="Times New Roman"/>
              </a:rPr>
              <a:t>організма</a:t>
            </a:r>
            <a:r>
              <a:rPr lang="uk-UA" sz="2000" dirty="0">
                <a:latin typeface="Times New Roman"/>
                <a:ea typeface="Times New Roman"/>
              </a:rPr>
              <a:t>.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316254"/>
            <a:ext cx="1152128" cy="206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1656184" cy="20702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3688" y="1883440"/>
            <a:ext cx="619268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Стрес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англ.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stress —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напруга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тиск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 —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неспецифічна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реакція організму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відповідь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сильну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зовні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перевищує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норму, 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відповідна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реакція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нервової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149080"/>
            <a:ext cx="3076575" cy="21628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445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692696"/>
            <a:ext cx="1466081" cy="21628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89040"/>
            <a:ext cx="2736304" cy="24991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1495214"/>
            <a:ext cx="49685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atin typeface="Times New Roman"/>
                <a:ea typeface="Calibri"/>
              </a:rPr>
              <a:t>Негативний вплив.</a:t>
            </a:r>
            <a:r>
              <a:rPr lang="uk-UA" sz="3200" b="1" dirty="0" smtClean="0">
                <a:latin typeface="Times New Roman"/>
                <a:ea typeface="Times New Roman"/>
              </a:rPr>
              <a:t> </a:t>
            </a:r>
          </a:p>
          <a:p>
            <a:pPr algn="ctr"/>
            <a:r>
              <a:rPr lang="uk-UA" sz="2400" dirty="0" smtClean="0">
                <a:latin typeface="Times New Roman"/>
                <a:ea typeface="Calibri"/>
              </a:rPr>
              <a:t>Стреси </a:t>
            </a:r>
            <a:r>
              <a:rPr lang="uk-UA" sz="2400" dirty="0">
                <a:latin typeface="Times New Roman"/>
                <a:ea typeface="Calibri"/>
              </a:rPr>
              <a:t>підривають наш імунітет, роблять нас уразливими для інфекцій. Виникає депресія, тривожність, інфаркт, інсульт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0788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2696"/>
            <a:ext cx="1224136" cy="18362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229200"/>
            <a:ext cx="1428750" cy="114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78562" y="1916832"/>
            <a:ext cx="547260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/>
              <a:t>Позитивний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вплив</a:t>
            </a:r>
            <a:r>
              <a:rPr lang="ru-RU" sz="2800" b="1" dirty="0" smtClean="0"/>
              <a:t> </a:t>
            </a:r>
          </a:p>
          <a:p>
            <a:pPr algn="just"/>
            <a:r>
              <a:rPr lang="ru-RU" sz="2400" dirty="0" smtClean="0"/>
              <a:t>стрес </a:t>
            </a:r>
            <a:r>
              <a:rPr lang="ru-RU" sz="2400" dirty="0" err="1"/>
              <a:t>використовують</a:t>
            </a:r>
            <a:r>
              <a:rPr lang="ru-RU" sz="2400" dirty="0"/>
              <a:t> для лікування деяких </a:t>
            </a:r>
            <a:r>
              <a:rPr lang="ru-RU" sz="2400" dirty="0" err="1"/>
              <a:t>захворювань</a:t>
            </a:r>
            <a:r>
              <a:rPr lang="ru-RU" sz="2400" dirty="0"/>
              <a:t>, таких як </a:t>
            </a:r>
            <a:r>
              <a:rPr lang="ru-RU" sz="2400" dirty="0" smtClean="0"/>
              <a:t>рак, </a:t>
            </a:r>
            <a:r>
              <a:rPr lang="ru-RU" sz="2400" dirty="0" err="1"/>
              <a:t>підвищувати</a:t>
            </a:r>
            <a:r>
              <a:rPr lang="ru-RU" sz="2400" dirty="0"/>
              <a:t> </a:t>
            </a:r>
            <a:r>
              <a:rPr lang="ru-RU" sz="2400" dirty="0" err="1"/>
              <a:t>рівень</a:t>
            </a:r>
            <a:r>
              <a:rPr lang="ru-RU" sz="2400" dirty="0"/>
              <a:t> окситоцину в </a:t>
            </a:r>
            <a:r>
              <a:rPr lang="ru-RU" sz="2400" dirty="0" err="1"/>
              <a:t>крові</a:t>
            </a:r>
            <a:r>
              <a:rPr lang="ru-RU" sz="2400" dirty="0"/>
              <a:t> (гормон </a:t>
            </a:r>
            <a:r>
              <a:rPr lang="ru-RU" sz="2400" dirty="0" err="1"/>
              <a:t>прихильності</a:t>
            </a:r>
            <a:r>
              <a:rPr lang="ru-RU" sz="2400" dirty="0"/>
              <a:t>) , </a:t>
            </a:r>
            <a:r>
              <a:rPr lang="ru-RU" sz="2400" dirty="0" err="1"/>
              <a:t>поліпшувати</a:t>
            </a:r>
            <a:r>
              <a:rPr lang="ru-RU" sz="2400" dirty="0"/>
              <a:t> </a:t>
            </a:r>
            <a:r>
              <a:rPr lang="ru-RU" sz="2400" dirty="0" err="1"/>
              <a:t>робочу</a:t>
            </a:r>
            <a:r>
              <a:rPr lang="ru-RU" sz="2400" dirty="0"/>
              <a:t> </a:t>
            </a:r>
            <a:r>
              <a:rPr lang="ru-RU" sz="2400" dirty="0" err="1"/>
              <a:t>пам'ять</a:t>
            </a:r>
            <a:r>
              <a:rPr lang="ru-RU" sz="2400" dirty="0"/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56779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1" y="3789040"/>
            <a:ext cx="2544300" cy="3054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4" y="1"/>
            <a:ext cx="2627785" cy="338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851520"/>
            <a:ext cx="4032447" cy="44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4" y="3154186"/>
            <a:ext cx="2627785" cy="371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1" y="0"/>
            <a:ext cx="2459147" cy="3789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1840" y="147986"/>
            <a:ext cx="2808312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Ганс</a:t>
            </a:r>
            <a:r>
              <a:rPr lang="uk-UA" sz="2400" dirty="0" smtClean="0"/>
              <a:t> </a:t>
            </a:r>
            <a:r>
              <a:rPr lang="uk-UA" sz="2800" dirty="0" smtClean="0"/>
              <a:t>Сельє</a:t>
            </a:r>
            <a:endParaRPr lang="ru-RU" sz="24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922" y="5309170"/>
            <a:ext cx="3947292" cy="1990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854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5473" y="303039"/>
            <a:ext cx="5688632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latin typeface="Times New Roman"/>
                <a:ea typeface="Calibri"/>
              </a:rPr>
              <a:t>Астенічний</a:t>
            </a:r>
            <a:r>
              <a:rPr lang="uk-UA" sz="2000" b="1" dirty="0">
                <a:latin typeface="Times New Roman"/>
                <a:ea typeface="Calibri"/>
              </a:rPr>
              <a:t> </a:t>
            </a:r>
            <a:r>
              <a:rPr lang="uk-UA" sz="2800" b="1" dirty="0">
                <a:latin typeface="Times New Roman"/>
                <a:ea typeface="Calibri"/>
              </a:rPr>
              <a:t>стан</a:t>
            </a:r>
            <a:r>
              <a:rPr lang="uk-UA" sz="2000" dirty="0">
                <a:latin typeface="Times New Roman"/>
                <a:ea typeface="Calibri"/>
              </a:rPr>
              <a:t> 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41192"/>
            <a:ext cx="2327826" cy="311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21" y="1515203"/>
            <a:ext cx="3150981" cy="196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019786"/>
            <a:ext cx="704850" cy="1428750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56828"/>
            <a:ext cx="3175445" cy="218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365104"/>
            <a:ext cx="1428750" cy="11715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056828"/>
            <a:ext cx="6286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2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692696"/>
            <a:ext cx="4680520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/>
              <a:t>Фази</a:t>
            </a:r>
            <a:r>
              <a:rPr lang="ru-RU" sz="2800" dirty="0" smtClean="0"/>
              <a:t> стресу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1741458"/>
            <a:ext cx="3024336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b="1" dirty="0">
                <a:latin typeface="Times New Roman"/>
                <a:ea typeface="Calibri"/>
              </a:rPr>
              <a:t> </a:t>
            </a:r>
            <a:r>
              <a:rPr lang="uk-UA" sz="2000" b="1" dirty="0">
                <a:latin typeface="Times New Roman"/>
                <a:ea typeface="Calibri"/>
              </a:rPr>
              <a:t>Перша фаза</a:t>
            </a:r>
            <a:r>
              <a:rPr lang="uk-UA" sz="2000" dirty="0">
                <a:latin typeface="Times New Roman"/>
                <a:ea typeface="Calibri"/>
              </a:rPr>
              <a:t>  — реакція тривоги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460239" y="2924944"/>
            <a:ext cx="2376264" cy="40011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000" b="1" dirty="0">
                <a:latin typeface="Times New Roman"/>
                <a:ea typeface="Calibri"/>
              </a:rPr>
              <a:t>Друга фаза</a:t>
            </a:r>
            <a:r>
              <a:rPr lang="uk-UA" sz="2000" dirty="0">
                <a:latin typeface="Times New Roman"/>
                <a:ea typeface="Calibri"/>
              </a:rPr>
              <a:t> — опір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012160" y="1556792"/>
            <a:ext cx="3131840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000" b="1" dirty="0">
                <a:latin typeface="Calibri"/>
                <a:ea typeface="Calibri"/>
                <a:cs typeface="Times New Roman"/>
              </a:rPr>
              <a:t>Третя фаза</a:t>
            </a:r>
            <a:r>
              <a:rPr lang="uk-UA" sz="2000" dirty="0">
                <a:latin typeface="Calibri"/>
                <a:ea typeface="Calibri"/>
                <a:cs typeface="Times New Roman"/>
              </a:rPr>
              <a:t> — виснаження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8" y="1943083"/>
            <a:ext cx="1057689" cy="18761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585" y="3966934"/>
            <a:ext cx="1938512" cy="13569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13" y="2768154"/>
            <a:ext cx="1601122" cy="183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53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0"/>
            <a:ext cx="4589445" cy="69573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4608511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43608" y="342448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Д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одатки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28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4128</TotalTime>
  <Words>291</Words>
  <Application>Microsoft Office PowerPoint</Application>
  <PresentationFormat>Экран (4:3)</PresentationFormat>
  <Paragraphs>58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Танасиенко</dc:creator>
  <cp:lastModifiedBy>user</cp:lastModifiedBy>
  <cp:revision>22</cp:revision>
  <dcterms:created xsi:type="dcterms:W3CDTF">2018-04-17T10:48:11Z</dcterms:created>
  <dcterms:modified xsi:type="dcterms:W3CDTF">2018-05-13T20:54:38Z</dcterms:modified>
</cp:coreProperties>
</file>