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  <p:sldMasterId id="2147483704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71" r:id="rId12"/>
    <p:sldId id="272" r:id="rId13"/>
    <p:sldId id="273" r:id="rId14"/>
    <p:sldId id="274" r:id="rId15"/>
    <p:sldId id="275" r:id="rId16"/>
    <p:sldId id="277" r:id="rId17"/>
    <p:sldId id="280" r:id="rId18"/>
    <p:sldId id="282" r:id="rId19"/>
    <p:sldId id="283" r:id="rId20"/>
    <p:sldId id="285" r:id="rId21"/>
    <p:sldId id="286" r:id="rId22"/>
    <p:sldId id="284" r:id="rId23"/>
  </p:sldIdLst>
  <p:sldSz cx="9144000" cy="5143500" type="screen16x9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5324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939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930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59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19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835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57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332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63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8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464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83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65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23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73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57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0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1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55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9" name="Google Shape;49;p12"/>
          <p:cNvSpPr>
            <a:spLocks noGrp="1"/>
          </p:cNvSpPr>
          <p:nvPr>
            <p:ph type="pic" idx="3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0" name="Google Shape;50;p12"/>
          <p:cNvSpPr>
            <a:spLocks noGrp="1"/>
          </p:cNvSpPr>
          <p:nvPr>
            <p:ph type="pic" idx="4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>
            <a:spLocks noGrp="1"/>
          </p:cNvSpPr>
          <p:nvPr>
            <p:ph type="pic" idx="2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>
            <a:spLocks noGrp="1"/>
          </p:cNvSpPr>
          <p:nvPr>
            <p:ph type="pic" idx="3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15"/>
          <p:cNvSpPr/>
          <p:nvPr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>
            <a:spLocks noGrp="1"/>
          </p:cNvSpPr>
          <p:nvPr>
            <p:ph type="pic" idx="4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15"/>
          <p:cNvSpPr>
            <a:spLocks noGrp="1"/>
          </p:cNvSpPr>
          <p:nvPr>
            <p:ph type="pic" idx="5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15"/>
          <p:cNvSpPr/>
          <p:nvPr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15"/>
          <p:cNvSpPr>
            <a:spLocks noGrp="1"/>
          </p:cNvSpPr>
          <p:nvPr>
            <p:ph type="pic" idx="7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15"/>
          <p:cNvSpPr/>
          <p:nvPr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>
            <a:spLocks noGrp="1"/>
          </p:cNvSpPr>
          <p:nvPr>
            <p:ph type="pic" idx="8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15"/>
          <p:cNvSpPr>
            <a:spLocks noGrp="1"/>
          </p:cNvSpPr>
          <p:nvPr>
            <p:ph type="pic" idx="9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5"/>
          <p:cNvSpPr/>
          <p:nvPr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 descr="D:\KBM-정애\014-Fullppt\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16568" y="1419622"/>
            <a:ext cx="5760640" cy="292995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6"/>
          <p:cNvSpPr>
            <a:spLocks noGrp="1"/>
          </p:cNvSpPr>
          <p:nvPr>
            <p:ph type="pic" idx="2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 descr="D:\KBM-정애\014-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852" y="1203598"/>
            <a:ext cx="249742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descr="D:\KBM-정애\014-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3128" y="1203598"/>
            <a:ext cx="249742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D:\KBM-정애\014-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7404" y="1203598"/>
            <a:ext cx="249742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17"/>
          <p:cNvSpPr>
            <a:spLocks noGrp="1"/>
          </p:cNvSpPr>
          <p:nvPr>
            <p:ph type="pic" idx="3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7"/>
          <p:cNvSpPr>
            <a:spLocks noGrp="1"/>
          </p:cNvSpPr>
          <p:nvPr>
            <p:ph type="pic" idx="4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/>
          <p:nvPr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E:\002-KIMS BUSINESS\007-bizdesign.tv\000-PPT FOR KMONG\PSD\13-05-14\모니터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3637" y="646773"/>
            <a:ext cx="3420164" cy="298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0" y="4203515"/>
            <a:ext cx="9143999" cy="20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0" y="3651870"/>
            <a:ext cx="914399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Slide">
  <p:cSld name="34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Slide">
  <p:cSld name="35_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Slide">
  <p:cSld name="36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D:\KBM-정애\014-Fullppt\PNG이미지\탭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052" y="483518"/>
            <a:ext cx="2049645" cy="252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Slide">
  <p:cSld name="37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Slide">
  <p:cSld name="38_Title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Slide">
  <p:cSld name="39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Slide">
  <p:cSld name="40_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4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Slide">
  <p:cSld name="41_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Slide">
  <p:cSld name="42_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Slide">
  <p:cSld name="43_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Slide">
  <p:cSld name="44_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Slide">
  <p:cSld name="45_Title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Slide">
  <p:cSld name="46_Title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 descr="E:\002-KIMS BUSINESS\007-bizdesign.tv\000-PPT FOR KMONG\PSD\13-05-14\모니터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3637" y="646773"/>
            <a:ext cx="3420164" cy="29891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Slide">
  <p:cSld name="47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Slide">
  <p:cSld name="48_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 txBox="1">
            <a:spLocks noGrp="1"/>
          </p:cNvSpPr>
          <p:nvPr>
            <p:ph type="title"/>
          </p:nvPr>
        </p:nvSpPr>
        <p:spPr>
          <a:xfrm>
            <a:off x="1547664" y="25735"/>
            <a:ext cx="7596336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6"/>
          <p:cNvSpPr>
            <a:spLocks noGrp="1"/>
          </p:cNvSpPr>
          <p:nvPr>
            <p:ph type="pic" idx="2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p46"/>
          <p:cNvSpPr>
            <a:spLocks noGrp="1"/>
          </p:cNvSpPr>
          <p:nvPr>
            <p:ph type="pic" idx="3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7" name="Google Shape;147;p46"/>
          <p:cNvSpPr>
            <a:spLocks noGrp="1"/>
          </p:cNvSpPr>
          <p:nvPr>
            <p:ph type="pic" idx="4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8" name="Google Shape;148;p46"/>
          <p:cNvSpPr>
            <a:spLocks noGrp="1"/>
          </p:cNvSpPr>
          <p:nvPr>
            <p:ph type="pic" idx="5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p46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2" name="Google Shape;152;p4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7"/>
          <p:cNvSpPr>
            <a:spLocks noGrp="1"/>
          </p:cNvSpPr>
          <p:nvPr>
            <p:ph type="pic" idx="3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8"/>
          <p:cNvSpPr>
            <a:spLocks noGrp="1"/>
          </p:cNvSpPr>
          <p:nvPr>
            <p:ph type="pic" idx="2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48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48"/>
          <p:cNvSpPr>
            <a:spLocks noGrp="1"/>
          </p:cNvSpPr>
          <p:nvPr>
            <p:ph type="pic" idx="3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8" name="Google Shape;158;p48"/>
          <p:cNvSpPr/>
          <p:nvPr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8"/>
          <p:cNvSpPr/>
          <p:nvPr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>
            <a:spLocks noGrp="1"/>
          </p:cNvSpPr>
          <p:nvPr>
            <p:ph type="pic" idx="2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2" name="Google Shape;162;p49"/>
          <p:cNvSpPr>
            <a:spLocks noGrp="1"/>
          </p:cNvSpPr>
          <p:nvPr>
            <p:ph type="pic" idx="3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3" name="Google Shape;163;p49"/>
          <p:cNvSpPr>
            <a:spLocks noGrp="1"/>
          </p:cNvSpPr>
          <p:nvPr>
            <p:ph type="pic" idx="4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>
            <a:spLocks noGrp="1"/>
          </p:cNvSpPr>
          <p:nvPr>
            <p:ph type="pic" idx="2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1"/>
          <p:cNvSpPr>
            <a:spLocks noGrp="1"/>
          </p:cNvSpPr>
          <p:nvPr>
            <p:ph type="pic" idx="2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8" name="Google Shape;168;p51"/>
          <p:cNvSpPr>
            <a:spLocks noGrp="1"/>
          </p:cNvSpPr>
          <p:nvPr>
            <p:ph type="pic" idx="3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9" name="Google Shape;169;p51"/>
          <p:cNvSpPr>
            <a:spLocks noGrp="1"/>
          </p:cNvSpPr>
          <p:nvPr>
            <p:ph type="pic" idx="4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547664" y="25735"/>
            <a:ext cx="7596336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4"/>
          <p:cNvSpPr>
            <a:spLocks noGrp="1"/>
          </p:cNvSpPr>
          <p:nvPr>
            <p:ph type="pic" idx="2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6" name="Google Shape;176;p54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54"/>
          <p:cNvSpPr>
            <a:spLocks noGrp="1"/>
          </p:cNvSpPr>
          <p:nvPr>
            <p:ph type="pic" idx="3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8" name="Google Shape;178;p54"/>
          <p:cNvSpPr/>
          <p:nvPr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4"/>
          <p:cNvSpPr/>
          <p:nvPr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4"/>
          <p:cNvSpPr>
            <a:spLocks noGrp="1"/>
          </p:cNvSpPr>
          <p:nvPr>
            <p:ph type="pic" idx="4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1" name="Google Shape;181;p54"/>
          <p:cNvSpPr>
            <a:spLocks noGrp="1"/>
          </p:cNvSpPr>
          <p:nvPr>
            <p:ph type="pic" idx="5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2" name="Google Shape;182;p54"/>
          <p:cNvSpPr/>
          <p:nvPr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4"/>
          <p:cNvSpPr/>
          <p:nvPr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4"/>
          <p:cNvSpPr>
            <a:spLocks noGrp="1"/>
          </p:cNvSpPr>
          <p:nvPr>
            <p:ph type="pic" idx="6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p54"/>
          <p:cNvSpPr>
            <a:spLocks noGrp="1"/>
          </p:cNvSpPr>
          <p:nvPr>
            <p:ph type="pic" idx="7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6" name="Google Shape;186;p54"/>
          <p:cNvSpPr/>
          <p:nvPr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4"/>
          <p:cNvSpPr/>
          <p:nvPr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4"/>
          <p:cNvSpPr>
            <a:spLocks noGrp="1"/>
          </p:cNvSpPr>
          <p:nvPr>
            <p:ph type="pic" idx="8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9" name="Google Shape;189;p54"/>
          <p:cNvSpPr>
            <a:spLocks noGrp="1"/>
          </p:cNvSpPr>
          <p:nvPr>
            <p:ph type="pic" idx="9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0" name="Google Shape;190;p54"/>
          <p:cNvSpPr/>
          <p:nvPr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4"/>
          <p:cNvSpPr/>
          <p:nvPr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5"/>
          <p:cNvSpPr/>
          <p:nvPr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55" descr="D:\KBM-정애\014-Fullppt\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16568" y="1419622"/>
            <a:ext cx="5760640" cy="292995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55"/>
          <p:cNvSpPr>
            <a:spLocks noGrp="1"/>
          </p:cNvSpPr>
          <p:nvPr>
            <p:ph type="pic" idx="2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56" descr="D:\KBM-정애\014-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852" y="1203598"/>
            <a:ext cx="249742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6" descr="D:\KBM-정애\014-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3128" y="1203598"/>
            <a:ext cx="249742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6" descr="D:\KBM-정애\014-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7404" y="1203598"/>
            <a:ext cx="249742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6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56"/>
          <p:cNvSpPr>
            <a:spLocks noGrp="1"/>
          </p:cNvSpPr>
          <p:nvPr>
            <p:ph type="pic" idx="2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3" name="Google Shape;203;p56"/>
          <p:cNvSpPr>
            <a:spLocks noGrp="1"/>
          </p:cNvSpPr>
          <p:nvPr>
            <p:ph type="pic" idx="3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4" name="Google Shape;204;p56"/>
          <p:cNvSpPr>
            <a:spLocks noGrp="1"/>
          </p:cNvSpPr>
          <p:nvPr>
            <p:ph type="pic" idx="4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57"/>
          <p:cNvSpPr/>
          <p:nvPr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7"/>
          <p:cNvSpPr/>
          <p:nvPr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7"/>
          <p:cNvSpPr/>
          <p:nvPr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>
            <a:spLocks noGrp="1"/>
          </p:cNvSpPr>
          <p:nvPr>
            <p:ph type="pic" idx="2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" name="Google Shape;27;p7"/>
          <p:cNvSpPr>
            <a:spLocks noGrp="1"/>
          </p:cNvSpPr>
          <p:nvPr>
            <p:ph type="pic" idx="3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7"/>
          <p:cNvSpPr>
            <a:spLocks noGrp="1"/>
          </p:cNvSpPr>
          <p:nvPr>
            <p:ph type="pic" idx="4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7"/>
          <p:cNvSpPr>
            <a:spLocks noGrp="1"/>
          </p:cNvSpPr>
          <p:nvPr>
            <p:ph type="pic" idx="5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" name="Google Shape;33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>
            <a:spLocks noGrp="1"/>
          </p:cNvSpPr>
          <p:nvPr>
            <p:ph type="pic" idx="3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>
            <a:spLocks noGrp="1"/>
          </p:cNvSpPr>
          <p:nvPr>
            <p:ph type="pic" idx="3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9"/>
          <p:cNvSpPr/>
          <p:nvPr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CF5"/>
            </a:gs>
            <a:gs pos="74000">
              <a:srgbClr val="FAFCF5"/>
            </a:gs>
            <a:gs pos="95000">
              <a:srgbClr val="D4E3B2"/>
            </a:gs>
            <a:gs pos="97000">
              <a:srgbClr val="EBF3DB"/>
            </a:gs>
            <a:gs pos="100000">
              <a:srgbClr val="D8E7B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CF5"/>
            </a:gs>
            <a:gs pos="74000">
              <a:srgbClr val="FAFCF5"/>
            </a:gs>
            <a:gs pos="95000">
              <a:srgbClr val="D4E3B2"/>
            </a:gs>
            <a:gs pos="97000">
              <a:srgbClr val="EBF3DB"/>
            </a:gs>
            <a:gs pos="100000">
              <a:srgbClr val="D8E7B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5DA99"/>
            </a:gs>
            <a:gs pos="12000">
              <a:srgbClr val="C5DA99"/>
            </a:gs>
            <a:gs pos="31000">
              <a:srgbClr val="D4E3B2"/>
            </a:gs>
            <a:gs pos="52000">
              <a:srgbClr val="7B9C38"/>
            </a:gs>
            <a:gs pos="74000">
              <a:srgbClr val="C5DA99"/>
            </a:gs>
            <a:gs pos="100000">
              <a:srgbClr val="C5DA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-57264"/>
            <a:ext cx="6710854" cy="4183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15" name="Google Shape;215;p58"/>
          <p:cNvSpPr txBox="1">
            <a:spLocks noGrp="1"/>
          </p:cNvSpPr>
          <p:nvPr>
            <p:ph type="title"/>
          </p:nvPr>
        </p:nvSpPr>
        <p:spPr>
          <a:xfrm>
            <a:off x="0" y="4068571"/>
            <a:ext cx="9144000" cy="852961"/>
          </a:xfrm>
          <a:prstGeom prst="rect">
            <a:avLst/>
          </a:prstGeom>
          <a:gradFill>
            <a:gsLst>
              <a:gs pos="0">
                <a:srgbClr val="F7FAFC"/>
              </a:gs>
              <a:gs pos="12000">
                <a:srgbClr val="F7FAFC"/>
              </a:gs>
              <a:gs pos="28000">
                <a:srgbClr val="F9C3D5"/>
              </a:gs>
              <a:gs pos="48000">
                <a:srgbClr val="FAE5B4"/>
              </a:gs>
              <a:gs pos="69000">
                <a:srgbClr val="D8E7BA"/>
              </a:gs>
              <a:gs pos="83000">
                <a:srgbClr val="C6DFEC"/>
              </a:gs>
              <a:gs pos="100000">
                <a:srgbClr val="CC99FF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0F243E"/>
                </a:solidFill>
              </a:rPr>
              <a:t>Розвиток творчого потенціалу дітей </a:t>
            </a:r>
            <a:br>
              <a:rPr lang="uk-UA" sz="2800">
                <a:solidFill>
                  <a:srgbClr val="0F243E"/>
                </a:solidFill>
              </a:rPr>
            </a:br>
            <a:r>
              <a:rPr lang="uk-UA" sz="2800">
                <a:solidFill>
                  <a:srgbClr val="0F243E"/>
                </a:solidFill>
              </a:rPr>
              <a:t>за засобами арт-терапії</a:t>
            </a:r>
            <a:endParaRPr sz="2800">
              <a:solidFill>
                <a:srgbClr val="0F243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73" descr="D:\Мои документы\Desktop\8845c86615edfc053722ae3ab5214869fbd10fa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8937" y="3579862"/>
            <a:ext cx="1915702" cy="1436776"/>
          </a:xfrm>
          <a:prstGeom prst="ellipse">
            <a:avLst/>
          </a:prstGeom>
          <a:noFill/>
          <a:ln w="63500" cap="rnd" cmpd="sng">
            <a:solidFill>
              <a:srgbClr val="FDF2D8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361" name="Google Shape;361;p73"/>
          <p:cNvSpPr txBox="1">
            <a:spLocks noGrp="1"/>
          </p:cNvSpPr>
          <p:nvPr>
            <p:ph type="title"/>
          </p:nvPr>
        </p:nvSpPr>
        <p:spPr>
          <a:xfrm>
            <a:off x="0" y="267494"/>
            <a:ext cx="9144000" cy="488498"/>
          </a:xfrm>
          <a:prstGeom prst="rect">
            <a:avLst/>
          </a:prstGeom>
          <a:solidFill>
            <a:srgbClr val="F8D9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None/>
            </a:pPr>
            <a:r>
              <a:rPr lang="uk-UA" sz="1800">
                <a:solidFill>
                  <a:srgbClr val="17365D"/>
                </a:solidFill>
              </a:rPr>
              <a:t>            Прості вправи з арт-терапії для релаксації</a:t>
            </a:r>
            <a:endParaRPr sz="1800">
              <a:solidFill>
                <a:srgbClr val="17365D"/>
              </a:solidFill>
            </a:endParaRPr>
          </a:p>
        </p:txBody>
      </p:sp>
      <p:sp>
        <p:nvSpPr>
          <p:cNvPr id="362" name="Google Shape;362;p73"/>
          <p:cNvSpPr txBox="1"/>
          <p:nvPr/>
        </p:nvSpPr>
        <p:spPr>
          <a:xfrm>
            <a:off x="244087" y="619185"/>
            <a:ext cx="792088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Намалювати власні позитивні риси характеру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Зобразити себе у вигляді будь-якої тварини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Обвести контур долоні та пальців, створити всередині незвичайні малюнки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Намалювати приємний дитячий спогад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Придумати та зобразити на папері особистий герб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Придумати та зробити абстрактний малюнок, який буде створено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 позитивних життєвих моментів, що відбулися з Вами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Розфарбувати цеглу, камінь, інший предмет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Зібрати колаж, використовуючи листя, палички, намалювати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фон навколо композиції, додати додаткові зображення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Створити особисту інтерпретацію відомого витвору мистецтва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Зобразити на папері свої потаємні мрії</a:t>
            </a: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73" descr="D:\Мои документы\Desktop\63d881b98c748afec18a764434dd4e4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9947" y="1851670"/>
            <a:ext cx="1993848" cy="120883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64" name="Google Shape;364;p73" descr="D:\Мои документы\Desktop\unname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5597" y="3083215"/>
            <a:ext cx="1403784" cy="1428901"/>
          </a:xfrm>
          <a:prstGeom prst="ellipse">
            <a:avLst/>
          </a:prstGeom>
          <a:noFill/>
          <a:ln w="63500" cap="rnd" cmpd="sng">
            <a:solidFill>
              <a:srgbClr val="FAE5B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365" name="Google Shape;365;p73" descr="D:\Мои документы\Desktop\imag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8068" y="123479"/>
            <a:ext cx="1962627" cy="13227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66" name="Google Shape;366;p73" descr="D:\Мои документы\Desktop\images (1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2120" y="1758032"/>
            <a:ext cx="611280" cy="7633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025" y="3261708"/>
            <a:ext cx="4208992" cy="168636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72" name="Google Shape;372;p74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601799"/>
          </a:xfrm>
          <a:prstGeom prst="rect">
            <a:avLst/>
          </a:prstGeom>
          <a:gradFill>
            <a:gsLst>
              <a:gs pos="0">
                <a:srgbClr val="F9C3D5"/>
              </a:gs>
              <a:gs pos="13000">
                <a:srgbClr val="F9C3D5"/>
              </a:gs>
              <a:gs pos="30000">
                <a:srgbClr val="FAE5B4"/>
              </a:gs>
              <a:gs pos="42000">
                <a:srgbClr val="FDF2D8"/>
              </a:gs>
              <a:gs pos="58000">
                <a:srgbClr val="C5DA99"/>
              </a:gs>
              <a:gs pos="74000">
                <a:srgbClr val="8CB3E3"/>
              </a:gs>
              <a:gs pos="87000">
                <a:srgbClr val="C6DFEC"/>
              </a:gs>
              <a:gs pos="100000">
                <a:srgbClr val="C6DFEC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rgbClr val="EBF3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17365D"/>
                </a:solidFill>
              </a:rPr>
              <a:t>Вправи арт-терапії для різних емоцій</a:t>
            </a:r>
            <a:endParaRPr sz="2800">
              <a:solidFill>
                <a:srgbClr val="17365D"/>
              </a:solidFill>
            </a:endParaRPr>
          </a:p>
        </p:txBody>
      </p:sp>
      <p:sp>
        <p:nvSpPr>
          <p:cNvPr id="373" name="Google Shape;373;p74"/>
          <p:cNvSpPr txBox="1"/>
          <p:nvPr/>
        </p:nvSpPr>
        <p:spPr>
          <a:xfrm>
            <a:off x="194242" y="760175"/>
            <a:ext cx="2563330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Втома: 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малюйте квіти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4"/>
          <p:cNvSpPr txBox="1"/>
          <p:nvPr/>
        </p:nvSpPr>
        <p:spPr>
          <a:xfrm>
            <a:off x="194242" y="1194407"/>
            <a:ext cx="2500043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Злість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малюйте лінії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4"/>
          <p:cNvSpPr txBox="1"/>
          <p:nvPr/>
        </p:nvSpPr>
        <p:spPr>
          <a:xfrm>
            <a:off x="310748" y="1530708"/>
            <a:ext cx="2785506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Біль</a:t>
            </a:r>
            <a:r>
              <a:rPr lang="uk-UA" sz="18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побудуйте модель</a:t>
            </a:r>
            <a:endParaRPr sz="18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4"/>
          <p:cNvSpPr txBox="1"/>
          <p:nvPr/>
        </p:nvSpPr>
        <p:spPr>
          <a:xfrm>
            <a:off x="4714025" y="705398"/>
            <a:ext cx="3960440" cy="646331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Нудьга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розфарбуйте аркуш паперу різними кольорами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4"/>
          <p:cNvSpPr txBox="1"/>
          <p:nvPr/>
        </p:nvSpPr>
        <p:spPr>
          <a:xfrm>
            <a:off x="4716016" y="1395526"/>
            <a:ext cx="2864887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Сум</a:t>
            </a:r>
            <a:r>
              <a:rPr lang="uk-UA" sz="18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намалюйте веселку</a:t>
            </a:r>
            <a:endParaRPr dirty="0"/>
          </a:p>
        </p:txBody>
      </p:sp>
      <p:sp>
        <p:nvSpPr>
          <p:cNvPr id="378" name="Google Shape;378;p74"/>
          <p:cNvSpPr txBox="1"/>
          <p:nvPr/>
        </p:nvSpPr>
        <p:spPr>
          <a:xfrm>
            <a:off x="194242" y="2062569"/>
            <a:ext cx="3018519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Страх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зв'яжіть що-небудь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74"/>
          <p:cNvSpPr txBox="1"/>
          <p:nvPr/>
        </p:nvSpPr>
        <p:spPr>
          <a:xfrm>
            <a:off x="4699869" y="2431901"/>
            <a:ext cx="3497624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Занепокоєння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зробіть ляльку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4"/>
          <p:cNvSpPr/>
          <p:nvPr/>
        </p:nvSpPr>
        <p:spPr>
          <a:xfrm>
            <a:off x="198712" y="2556021"/>
            <a:ext cx="3917483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Обурення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розірвіть аркуш паперу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4"/>
          <p:cNvSpPr/>
          <p:nvPr/>
        </p:nvSpPr>
        <p:spPr>
          <a:xfrm>
            <a:off x="4739152" y="2132705"/>
            <a:ext cx="3062826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Тривога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займіться орігамі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4"/>
          <p:cNvSpPr txBox="1"/>
          <p:nvPr/>
        </p:nvSpPr>
        <p:spPr>
          <a:xfrm>
            <a:off x="194242" y="3008998"/>
            <a:ext cx="3541226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Напруга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намалюйте структуру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4"/>
          <p:cNvSpPr txBox="1"/>
          <p:nvPr/>
        </p:nvSpPr>
        <p:spPr>
          <a:xfrm>
            <a:off x="4722231" y="2888314"/>
            <a:ext cx="3782639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Ностальгія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намалюйте лабіринт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4"/>
          <p:cNvSpPr txBox="1"/>
          <p:nvPr/>
        </p:nvSpPr>
        <p:spPr>
          <a:xfrm>
            <a:off x="194242" y="3495623"/>
            <a:ext cx="4519783" cy="646331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Розчарування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скопіюйте чужий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портрет чи малюнок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4"/>
          <p:cNvSpPr txBox="1"/>
          <p:nvPr/>
        </p:nvSpPr>
        <p:spPr>
          <a:xfrm>
            <a:off x="194242" y="4376540"/>
            <a:ext cx="4048544" cy="369332"/>
          </a:xfrm>
          <a:prstGeom prst="rect">
            <a:avLst/>
          </a:prstGeom>
          <a:solidFill>
            <a:srgbClr val="FDF2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Відчай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намалюйте вихід із ситуації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75" descr="D:\Мои документы\Desktop\Безымянны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78" y="705857"/>
            <a:ext cx="2614322" cy="284264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91" name="Google Shape;391;p7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601799"/>
          </a:xfrm>
          <a:prstGeom prst="rect">
            <a:avLst/>
          </a:prstGeom>
          <a:gradFill>
            <a:gsLst>
              <a:gs pos="0">
                <a:srgbClr val="F9C3D5"/>
              </a:gs>
              <a:gs pos="13000">
                <a:srgbClr val="F9C3D5"/>
              </a:gs>
              <a:gs pos="30000">
                <a:srgbClr val="FAE5B4"/>
              </a:gs>
              <a:gs pos="42000">
                <a:srgbClr val="FDF2D8"/>
              </a:gs>
              <a:gs pos="58000">
                <a:srgbClr val="C5DA99"/>
              </a:gs>
              <a:gs pos="74000">
                <a:srgbClr val="8CB3E3"/>
              </a:gs>
              <a:gs pos="87000">
                <a:srgbClr val="C6DFEC"/>
              </a:gs>
              <a:gs pos="100000">
                <a:srgbClr val="C6DFEC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rgbClr val="EBF3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17365D"/>
                </a:solidFill>
              </a:rPr>
              <a:t>Вправи арт-терапії для різних емоцій</a:t>
            </a:r>
            <a:endParaRPr sz="2800">
              <a:solidFill>
                <a:srgbClr val="17365D"/>
              </a:solidFill>
            </a:endParaRPr>
          </a:p>
        </p:txBody>
      </p:sp>
      <p:sp>
        <p:nvSpPr>
          <p:cNvPr id="392" name="Google Shape;392;p75"/>
          <p:cNvSpPr txBox="1"/>
          <p:nvPr/>
        </p:nvSpPr>
        <p:spPr>
          <a:xfrm>
            <a:off x="3459433" y="874775"/>
            <a:ext cx="4138377" cy="369332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Розгубленість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намалюйте мандалу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5"/>
          <p:cNvSpPr txBox="1"/>
          <p:nvPr/>
        </p:nvSpPr>
        <p:spPr>
          <a:xfrm>
            <a:off x="2722620" y="1412378"/>
            <a:ext cx="5875968" cy="369332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Бажання відновити свою силу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намалюйте пейзаж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5"/>
          <p:cNvSpPr/>
          <p:nvPr/>
        </p:nvSpPr>
        <p:spPr>
          <a:xfrm>
            <a:off x="2835279" y="1942514"/>
            <a:ext cx="5650649" cy="369332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Пошук сенсу у почуттях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намалюйте автопортрет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75"/>
          <p:cNvSpPr/>
          <p:nvPr/>
        </p:nvSpPr>
        <p:spPr>
          <a:xfrm>
            <a:off x="2123728" y="2440785"/>
            <a:ext cx="7000754" cy="369332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Бажання запам'ятати момент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малюйте якісь кольорові схеми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5"/>
          <p:cNvSpPr txBox="1"/>
          <p:nvPr/>
        </p:nvSpPr>
        <p:spPr>
          <a:xfrm>
            <a:off x="2782686" y="4641259"/>
            <a:ext cx="5988947" cy="369332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Пошук сенсу з метою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малюйте символи з мішенями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75"/>
          <p:cNvSpPr txBox="1"/>
          <p:nvPr/>
        </p:nvSpPr>
        <p:spPr>
          <a:xfrm>
            <a:off x="3563888" y="2927244"/>
            <a:ext cx="4271641" cy="646331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Бажання привести думки до ладу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малюйте стільники та квадрати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5"/>
          <p:cNvSpPr txBox="1"/>
          <p:nvPr/>
        </p:nvSpPr>
        <p:spPr>
          <a:xfrm>
            <a:off x="1725807" y="3702151"/>
            <a:ext cx="7405617" cy="369332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Необхідність зробити правильний вибір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малюйте хвилі та кола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5"/>
          <p:cNvSpPr txBox="1"/>
          <p:nvPr/>
        </p:nvSpPr>
        <p:spPr>
          <a:xfrm>
            <a:off x="3419872" y="4185970"/>
            <a:ext cx="4217501" cy="369332"/>
          </a:xfrm>
          <a:prstGeom prst="rect">
            <a:avLst/>
          </a:prstGeom>
          <a:solidFill>
            <a:srgbClr val="FCE0E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Застрягли у рутині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малюйте спіралі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A99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6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601799"/>
          </a:xfrm>
          <a:prstGeom prst="rect">
            <a:avLst/>
          </a:prstGeom>
          <a:solidFill>
            <a:srgbClr val="F9C3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Arial"/>
              <a:buNone/>
            </a:pPr>
            <a:r>
              <a:rPr lang="uk-UA">
                <a:solidFill>
                  <a:srgbClr val="17365D"/>
                </a:solidFill>
              </a:rPr>
              <a:t>Вправа «Робота з кольорами»</a:t>
            </a:r>
            <a:endParaRPr>
              <a:solidFill>
                <a:srgbClr val="17365D"/>
              </a:solidFill>
            </a:endParaRPr>
          </a:p>
        </p:txBody>
      </p:sp>
      <p:sp>
        <p:nvSpPr>
          <p:cNvPr id="405" name="Google Shape;405;p76"/>
          <p:cNvSpPr txBox="1"/>
          <p:nvPr/>
        </p:nvSpPr>
        <p:spPr>
          <a:xfrm>
            <a:off x="251520" y="701008"/>
            <a:ext cx="5851602" cy="369332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Матеріали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: гуаш, акварель, олівці, аркуші А4 або А3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6"/>
          <p:cNvSpPr txBox="1"/>
          <p:nvPr/>
        </p:nvSpPr>
        <p:spPr>
          <a:xfrm>
            <a:off x="1" y="1168328"/>
            <a:ext cx="9144000" cy="4062651"/>
          </a:xfrm>
          <a:prstGeom prst="rect">
            <a:avLst/>
          </a:prstGeom>
          <a:solidFill>
            <a:srgbClr val="FAE5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Вибрати два кольори.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Перший - той, який вам подобається зараз найбільше.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Другий - той, який подобається найменше.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Намалюйте на одному аркуші паперу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два малюнки, використовуючи обидва ці кольори.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2.Виберіть з палітри кольорів три кольори,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які на вашу думку складуть гарну, гармонійну композицію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та намалюйте за їх допомогою абстрактний або цілком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конкретний малюнок.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3.Виберіть ті кольори, які на вашу думку представляють вашу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особистість або ваш характер і створіть за їх допомогою композицію.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4.Виберіть кольори, які на ваш погляд «нейтралізують» ваші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               негативні переживання та використовуйте їх у створенні малюнка на вільну тему.</a:t>
            </a: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76" descr="D:\Мои документы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19" y="1347614"/>
            <a:ext cx="1719635" cy="171963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08" name="Google Shape;408;p76" descr="D:\Мои документы\Desktop\1668459674_1-zefirka-club-p-mazok-kisti-vektor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811" y="1923678"/>
            <a:ext cx="1541013" cy="18722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9" name="Google Shape;409;p76" descr="D:\Мои документы\Desktop\длш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44" y="3723878"/>
            <a:ext cx="1510677" cy="11577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7"/>
          <p:cNvSpPr txBox="1">
            <a:spLocks noGrp="1"/>
          </p:cNvSpPr>
          <p:nvPr>
            <p:ph type="title"/>
          </p:nvPr>
        </p:nvSpPr>
        <p:spPr>
          <a:xfrm>
            <a:off x="0" y="51470"/>
            <a:ext cx="9144000" cy="776530"/>
          </a:xfrm>
          <a:prstGeom prst="rect">
            <a:avLst/>
          </a:prstGeom>
          <a:solidFill>
            <a:srgbClr val="C5DA99"/>
          </a:solidFill>
          <a:ln w="9525" cap="flat" cmpd="sng">
            <a:solidFill>
              <a:srgbClr val="EBF3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Arial"/>
              <a:buNone/>
            </a:pPr>
            <a:r>
              <a:rPr lang="uk-UA">
                <a:solidFill>
                  <a:srgbClr val="17365D"/>
                </a:solidFill>
              </a:rPr>
              <a:t>Вправа «Моє життя як...»</a:t>
            </a:r>
            <a:endParaRPr>
              <a:solidFill>
                <a:srgbClr val="17365D"/>
              </a:solidFill>
            </a:endParaRPr>
          </a:p>
        </p:txBody>
      </p:sp>
      <p:sp>
        <p:nvSpPr>
          <p:cNvPr id="415" name="Google Shape;415;p77"/>
          <p:cNvSpPr txBox="1"/>
          <p:nvPr/>
        </p:nvSpPr>
        <p:spPr>
          <a:xfrm>
            <a:off x="179512" y="826150"/>
            <a:ext cx="45927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Матеріали:</a:t>
            </a:r>
            <a:r>
              <a:rPr lang="uk-UA" sz="1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гуаш, акварель, олівці, аркуші А4 або А3</a:t>
            </a:r>
            <a:endParaRPr sz="14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77"/>
          <p:cNvSpPr txBox="1"/>
          <p:nvPr/>
        </p:nvSpPr>
        <p:spPr>
          <a:xfrm>
            <a:off x="179512" y="1133927"/>
            <a:ext cx="4896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Інструкція:</a:t>
            </a:r>
            <a:r>
              <a:rPr lang="uk-UA" sz="12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Зробіть на окремих аркушах серію малюнків.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Малюємо станом на зараз. Малювати в будь-якої послідовності</a:t>
            </a:r>
            <a:endParaRPr sz="12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7"/>
          <p:cNvSpPr txBox="1"/>
          <p:nvPr/>
        </p:nvSpPr>
        <p:spPr>
          <a:xfrm>
            <a:off x="179512" y="1788890"/>
            <a:ext cx="3505797" cy="2308324"/>
          </a:xfrm>
          <a:prstGeom prst="rect">
            <a:avLst/>
          </a:prstGeom>
          <a:solidFill>
            <a:srgbClr val="F8D99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Моє життя, як дорога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Моє життя, як річка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Моє життя, як гора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Моє життя, як їжа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Моє життя, як вогонь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Моє життя, як гра</a:t>
            </a:r>
            <a:endParaRPr sz="24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77" descr="D:\Мои документы\Desktop\bitkoin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875394"/>
            <a:ext cx="3528392" cy="19313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19" name="Google Shape;419;p77" descr="D:\Мои документы\Desktop\at6976507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3075806"/>
            <a:ext cx="2941478" cy="16199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20" name="Google Shape;420;p77" descr="D:\Мои документы\Desktop\про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5856" y="2499742"/>
            <a:ext cx="2768779" cy="25018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1347614"/>
            <a:ext cx="255028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9"/>
          <p:cNvSpPr txBox="1">
            <a:spLocks noGrp="1"/>
          </p:cNvSpPr>
          <p:nvPr>
            <p:ph type="title"/>
          </p:nvPr>
        </p:nvSpPr>
        <p:spPr>
          <a:xfrm>
            <a:off x="0" y="375506"/>
            <a:ext cx="9144000" cy="864096"/>
          </a:xfrm>
          <a:prstGeom prst="rect">
            <a:avLst/>
          </a:prstGeom>
          <a:solidFill>
            <a:srgbClr val="F8D990"/>
          </a:solidFill>
          <a:ln w="9525" cap="flat" cmpd="sng">
            <a:solidFill>
              <a:srgbClr val="DEA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17365D"/>
                </a:solidFill>
              </a:rPr>
              <a:t>Методика «Автопортрет уподобань»</a:t>
            </a:r>
            <a:br>
              <a:rPr lang="uk-UA" sz="2800">
                <a:solidFill>
                  <a:srgbClr val="17365D"/>
                </a:solidFill>
              </a:rPr>
            </a:br>
            <a:r>
              <a:rPr lang="uk-UA" sz="2000">
                <a:solidFill>
                  <a:srgbClr val="17365D"/>
                </a:solidFill>
              </a:rPr>
              <a:t>у роботі з ресурсними станами</a:t>
            </a:r>
            <a:endParaRPr sz="2000"/>
          </a:p>
        </p:txBody>
      </p:sp>
      <p:sp>
        <p:nvSpPr>
          <p:cNvPr id="435" name="Google Shape;435;p79"/>
          <p:cNvSpPr txBox="1"/>
          <p:nvPr/>
        </p:nvSpPr>
        <p:spPr>
          <a:xfrm>
            <a:off x="0" y="1694596"/>
            <a:ext cx="5976663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Noto Sans Symbols"/>
              <a:buChar char="⮚"/>
            </a:pP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Обличчя: улюблені відчуття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 місці очей намалюйте те, на що вам найбільше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подобається дивитися.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 місці носа – те, що подобається нюхати.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 місці рота – те, що вам найбільше подобається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смакувати.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 місці вух – те, що вам найбільше подобається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слухати.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 місці волосся – те, у що ви найбільше вірите,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свої мрії і сподівання.</a:t>
            </a: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82" descr="D:\Мои документы\Desktop\1673572208_flomaster-club-p-aksessuari-risunok-pinterest-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1635646"/>
            <a:ext cx="3176869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82"/>
          <p:cNvSpPr txBox="1">
            <a:spLocks noGrp="1"/>
          </p:cNvSpPr>
          <p:nvPr>
            <p:ph type="title"/>
          </p:nvPr>
        </p:nvSpPr>
        <p:spPr>
          <a:xfrm>
            <a:off x="0" y="375506"/>
            <a:ext cx="9144000" cy="864096"/>
          </a:xfrm>
          <a:prstGeom prst="rect">
            <a:avLst/>
          </a:prstGeom>
          <a:solidFill>
            <a:srgbClr val="F8D990"/>
          </a:solidFill>
          <a:ln w="9525" cap="flat" cmpd="sng">
            <a:solidFill>
              <a:srgbClr val="DEA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17365D"/>
                </a:solidFill>
              </a:rPr>
              <a:t>Методика «Автопортрет уподобань»</a:t>
            </a:r>
            <a:br>
              <a:rPr lang="uk-UA" sz="2800">
                <a:solidFill>
                  <a:srgbClr val="17365D"/>
                </a:solidFill>
              </a:rPr>
            </a:br>
            <a:r>
              <a:rPr lang="uk-UA" sz="2000">
                <a:solidFill>
                  <a:srgbClr val="17365D"/>
                </a:solidFill>
              </a:rPr>
              <a:t>у роботі з ресурсними станами</a:t>
            </a:r>
            <a:endParaRPr sz="2000"/>
          </a:p>
        </p:txBody>
      </p:sp>
      <p:sp>
        <p:nvSpPr>
          <p:cNvPr id="463" name="Google Shape;463;p82"/>
          <p:cNvSpPr txBox="1"/>
          <p:nvPr/>
        </p:nvSpPr>
        <p:spPr>
          <a:xfrm>
            <a:off x="1331640" y="1347614"/>
            <a:ext cx="23762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2"/>
          <p:cNvSpPr txBox="1"/>
          <p:nvPr/>
        </p:nvSpPr>
        <p:spPr>
          <a:xfrm>
            <a:off x="395536" y="1516891"/>
            <a:ext cx="6408712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Noto Sans Symbols"/>
              <a:buChar char="⮚"/>
            </a:pP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Аксесуари, прикраси, талісмани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Намалюйте свій улюблений аксесуар прикрасу,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талісман.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Особливий предмет, що вважаєте щасливим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чи пам’ятним,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той, що є цінним чи символічним для вас.</a:t>
            </a:r>
            <a:endParaRPr/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2"/>
          <p:cNvSpPr/>
          <p:nvPr/>
        </p:nvSpPr>
        <p:spPr>
          <a:xfrm>
            <a:off x="6776489" y="2816373"/>
            <a:ext cx="810054" cy="736844"/>
          </a:xfrm>
          <a:prstGeom prst="ellipse">
            <a:avLst/>
          </a:prstGeom>
          <a:solidFill>
            <a:srgbClr val="FDF2D8"/>
          </a:solidFill>
          <a:ln w="25400" cap="flat" cmpd="sng">
            <a:solidFill>
              <a:srgbClr val="C5DA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DF2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84" descr="D:\Мои документы\Desktop\TS_Пляж-с-пальмами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1681315"/>
            <a:ext cx="4660832" cy="309086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4"/>
          <p:cNvSpPr txBox="1">
            <a:spLocks noGrp="1"/>
          </p:cNvSpPr>
          <p:nvPr>
            <p:ph type="title"/>
          </p:nvPr>
        </p:nvSpPr>
        <p:spPr>
          <a:xfrm>
            <a:off x="0" y="375506"/>
            <a:ext cx="9144000" cy="864096"/>
          </a:xfrm>
          <a:prstGeom prst="rect">
            <a:avLst/>
          </a:prstGeom>
          <a:solidFill>
            <a:srgbClr val="F8D990"/>
          </a:solidFill>
          <a:ln w="9525" cap="flat" cmpd="sng">
            <a:solidFill>
              <a:srgbClr val="DEA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17365D"/>
                </a:solidFill>
              </a:rPr>
              <a:t>Методика «Автопортрет уподобань»</a:t>
            </a:r>
            <a:br>
              <a:rPr lang="uk-UA" sz="2800">
                <a:solidFill>
                  <a:srgbClr val="17365D"/>
                </a:solidFill>
              </a:rPr>
            </a:br>
            <a:r>
              <a:rPr lang="uk-UA" sz="2000">
                <a:solidFill>
                  <a:srgbClr val="17365D"/>
                </a:solidFill>
              </a:rPr>
              <a:t>у роботі з ресурсними станами</a:t>
            </a:r>
            <a:endParaRPr sz="2000"/>
          </a:p>
        </p:txBody>
      </p:sp>
      <p:sp>
        <p:nvSpPr>
          <p:cNvPr id="480" name="Google Shape;480;p84"/>
          <p:cNvSpPr txBox="1"/>
          <p:nvPr/>
        </p:nvSpPr>
        <p:spPr>
          <a:xfrm>
            <a:off x="1331640" y="1347614"/>
            <a:ext cx="23762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4"/>
          <p:cNvSpPr txBox="1"/>
          <p:nvPr/>
        </p:nvSpPr>
        <p:spPr>
          <a:xfrm>
            <a:off x="251520" y="1686168"/>
            <a:ext cx="3888432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Noto Sans Symbols"/>
              <a:buChar char="⮚"/>
            </a:pPr>
            <a:r>
              <a:rPr lang="uk-UA" sz="28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Улюблене місце</a:t>
            </a:r>
            <a:endParaRPr sz="28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Довкола себе на аркуші домалюйте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реальне чи уявне місце, в якому ви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почуваєтеся найбільш захищено.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600"/>
              <a:buFont typeface="Noto Sans Symbols"/>
              <a:buChar char="✔"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У цьому місці вам комфортно і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затишно, тут можна відпочити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і відновити сили.</a:t>
            </a:r>
            <a:endParaRPr sz="16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5"/>
          <p:cNvSpPr txBox="1">
            <a:spLocks noGrp="1"/>
          </p:cNvSpPr>
          <p:nvPr>
            <p:ph type="title"/>
          </p:nvPr>
        </p:nvSpPr>
        <p:spPr>
          <a:xfrm>
            <a:off x="2087943" y="195486"/>
            <a:ext cx="6264696" cy="601799"/>
          </a:xfrm>
          <a:prstGeom prst="rect">
            <a:avLst/>
          </a:prstGeom>
          <a:solidFill>
            <a:srgbClr val="F7A6C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uk-UA">
                <a:solidFill>
                  <a:schemeClr val="lt1"/>
                </a:solidFill>
              </a:rPr>
              <a:t>Самооцінка стану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7" name="Google Shape;487;p85" descr="D:\Мои документы\Desktop\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555526"/>
            <a:ext cx="855699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5"/>
          <p:cNvSpPr/>
          <p:nvPr/>
        </p:nvSpPr>
        <p:spPr>
          <a:xfrm>
            <a:off x="2051720" y="915566"/>
            <a:ext cx="633670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10 - нестерпно погано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9 - дуже погано, майже нестерпно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8 - дуже погано, цей стан важко терпіти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7 - суттєва і неприємна напруга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6 - неприємний стан, занепокоєння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5 - трохи неприємне хвилювання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4 - легке хвилювання і занепокоєння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3 - легке майже непомітне напруження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2 - мій стан можна назвати спокійним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1 - добре самопочуття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0 - прекрасне самопочуття, безтурботність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D18F2-BDC9-4ED0-94DC-AB37580A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D1CA9C-B61C-4A9C-999D-A9CF55F8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0" y="114369"/>
            <a:ext cx="2385527" cy="318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DF639C-D9AA-44A6-AAB6-E523F57EB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92" y="69003"/>
            <a:ext cx="3427708" cy="257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0083B-F677-48E1-A637-B77E2FB19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006" y="2571750"/>
            <a:ext cx="3191055" cy="239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39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 txBox="1">
            <a:spLocks noGrp="1"/>
          </p:cNvSpPr>
          <p:nvPr>
            <p:ph type="title"/>
          </p:nvPr>
        </p:nvSpPr>
        <p:spPr>
          <a:xfrm>
            <a:off x="2087943" y="195486"/>
            <a:ext cx="6264696" cy="601799"/>
          </a:xfrm>
          <a:prstGeom prst="rect">
            <a:avLst/>
          </a:prstGeom>
          <a:solidFill>
            <a:srgbClr val="F7A6C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uk-UA">
                <a:solidFill>
                  <a:schemeClr val="lt1"/>
                </a:solidFill>
              </a:rPr>
              <a:t>Самооцінка стану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4" name="Google Shape;224;p59" descr="D:\Мои документы\Desktop\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555526"/>
            <a:ext cx="855699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9"/>
          <p:cNvSpPr/>
          <p:nvPr/>
        </p:nvSpPr>
        <p:spPr>
          <a:xfrm>
            <a:off x="2051720" y="915566"/>
            <a:ext cx="633670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10 - нестерпно погано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9 - дуже погано, майже нестерпно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8 - дуже погано, цей стан важко терпіти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7 - суттєва і неприємна напруга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6 - неприємний стан, занепокоєння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5 - трохи неприємне хвилювання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4 - легке хвилювання і занепокоєння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3 - легке майже непомітне напруження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2 - мій стан можна назвати спокійним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1 - добре самопочуття</a:t>
            </a:r>
            <a:endParaRPr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Arial"/>
              <a:buChar char="•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0 - прекрасне самопочуття, безтурботність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59777-0D1B-49F7-8B2C-0ADC8281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C8374-14F6-4DF5-A614-D80CAD01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05" y="143588"/>
            <a:ext cx="2960975" cy="394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3C578-F087-4591-804D-9EB0A79A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02" y="1251905"/>
            <a:ext cx="2788968" cy="371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8EE0E8-E16A-4078-931F-DA428F42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588"/>
            <a:ext cx="2788968" cy="371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86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6"/>
          <p:cNvSpPr txBox="1">
            <a:spLocks noGrp="1"/>
          </p:cNvSpPr>
          <p:nvPr>
            <p:ph type="title"/>
          </p:nvPr>
        </p:nvSpPr>
        <p:spPr>
          <a:xfrm>
            <a:off x="341784" y="483518"/>
            <a:ext cx="7596336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Arial"/>
              <a:buNone/>
            </a:pPr>
            <a:r>
              <a:rPr lang="uk-UA" sz="4400">
                <a:solidFill>
                  <a:srgbClr val="17365D"/>
                </a:solidFill>
              </a:rPr>
              <a:t>Дякуємо за увагу!</a:t>
            </a:r>
            <a:endParaRPr sz="4400">
              <a:solidFill>
                <a:srgbClr val="17365D"/>
              </a:solidFill>
            </a:endParaRPr>
          </a:p>
        </p:txBody>
      </p:sp>
      <p:pic>
        <p:nvPicPr>
          <p:cNvPr id="495" name="Google Shape;495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2612755"/>
            <a:ext cx="2461466" cy="198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0"/>
          <p:cNvSpPr txBox="1">
            <a:spLocks noGrp="1"/>
          </p:cNvSpPr>
          <p:nvPr>
            <p:ph type="title"/>
          </p:nvPr>
        </p:nvSpPr>
        <p:spPr>
          <a:xfrm>
            <a:off x="0" y="25734"/>
            <a:ext cx="3923928" cy="5117766"/>
          </a:xfrm>
          <a:prstGeom prst="rect">
            <a:avLst/>
          </a:prstGeom>
          <a:solidFill>
            <a:srgbClr val="FAE5B4"/>
          </a:solidFill>
          <a:ln w="9525" cap="flat" cmpd="sng">
            <a:solidFill>
              <a:srgbClr val="FDF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17365D"/>
                </a:solidFill>
              </a:rPr>
              <a:t>Арт-терапія</a:t>
            </a:r>
            <a:r>
              <a:rPr lang="uk-UA" sz="2800" b="0">
                <a:solidFill>
                  <a:srgbClr val="17365D"/>
                </a:solidFill>
              </a:rPr>
              <a:t> </a:t>
            </a:r>
            <a:br>
              <a:rPr lang="uk-UA" sz="2800" b="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нагадує скарбницю, </a:t>
            </a:r>
            <a:br>
              <a:rPr lang="uk-UA" sz="2800" b="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в якій є цінні вправи </a:t>
            </a:r>
            <a:br>
              <a:rPr lang="uk-UA" sz="2800" b="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на будь-який смак, до будь-якої нагоди і для кожної людини</a:t>
            </a:r>
            <a:endParaRPr sz="2800" b="0">
              <a:solidFill>
                <a:srgbClr val="17365D"/>
              </a:solidFill>
            </a:endParaRPr>
          </a:p>
        </p:txBody>
      </p:sp>
      <p:pic>
        <p:nvPicPr>
          <p:cNvPr id="231" name="Google Shape;23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5022" y="84704"/>
            <a:ext cx="5198978" cy="399921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0" y="1419622"/>
            <a:ext cx="9144000" cy="2016224"/>
          </a:xfrm>
          <a:prstGeom prst="rect">
            <a:avLst/>
          </a:prstGeom>
          <a:solidFill>
            <a:srgbClr val="FAE5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None/>
            </a:pPr>
            <a:r>
              <a:rPr lang="uk-UA" sz="2400">
                <a:solidFill>
                  <a:srgbClr val="17365D"/>
                </a:solidFill>
              </a:rPr>
              <a:t>Арт-терапія </a:t>
            </a:r>
            <a:br>
              <a:rPr lang="uk-UA" sz="2400">
                <a:solidFill>
                  <a:srgbClr val="17365D"/>
                </a:solidFill>
              </a:rPr>
            </a:br>
            <a:r>
              <a:rPr lang="uk-UA" sz="2400">
                <a:solidFill>
                  <a:srgbClr val="17365D"/>
                </a:solidFill>
              </a:rPr>
              <a:t>сягає своїм </a:t>
            </a:r>
            <a:br>
              <a:rPr lang="uk-UA" sz="2400">
                <a:solidFill>
                  <a:srgbClr val="17365D"/>
                </a:solidFill>
              </a:rPr>
            </a:br>
            <a:r>
              <a:rPr lang="uk-UA" sz="2400">
                <a:solidFill>
                  <a:srgbClr val="17365D"/>
                </a:solidFill>
              </a:rPr>
              <a:t>корінням </a:t>
            </a:r>
            <a:br>
              <a:rPr lang="uk-UA" sz="2400">
                <a:solidFill>
                  <a:srgbClr val="17365D"/>
                </a:solidFill>
              </a:rPr>
            </a:br>
            <a:r>
              <a:rPr lang="uk-UA" sz="2400">
                <a:solidFill>
                  <a:srgbClr val="17365D"/>
                </a:solidFill>
              </a:rPr>
              <a:t>далеко </a:t>
            </a:r>
            <a:br>
              <a:rPr lang="uk-UA" sz="2400">
                <a:solidFill>
                  <a:srgbClr val="17365D"/>
                </a:solidFill>
              </a:rPr>
            </a:br>
            <a:r>
              <a:rPr lang="uk-UA" sz="2400">
                <a:solidFill>
                  <a:srgbClr val="17365D"/>
                </a:solidFill>
              </a:rPr>
              <a:t>вглиб історії</a:t>
            </a:r>
            <a:endParaRPr sz="2400">
              <a:solidFill>
                <a:srgbClr val="17365D"/>
              </a:solidFill>
            </a:endParaRPr>
          </a:p>
        </p:txBody>
      </p:sp>
      <p:pic>
        <p:nvPicPr>
          <p:cNvPr id="237" name="Google Shape;23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07442">
            <a:off x="154086" y="443191"/>
            <a:ext cx="3216214" cy="16081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4985">
            <a:off x="5987351" y="306509"/>
            <a:ext cx="2778887" cy="24454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9687" y="0"/>
            <a:ext cx="1364625" cy="14204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0" name="Google Shape;240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418" y="2677760"/>
            <a:ext cx="3173550" cy="22668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6178" y="3077699"/>
            <a:ext cx="3321232" cy="18668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5896" y="3573177"/>
            <a:ext cx="1909498" cy="1282291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2"/>
          <p:cNvSpPr txBox="1"/>
          <p:nvPr/>
        </p:nvSpPr>
        <p:spPr>
          <a:xfrm>
            <a:off x="0" y="376376"/>
            <a:ext cx="9144000" cy="1384995"/>
          </a:xfrm>
          <a:prstGeom prst="rect">
            <a:avLst/>
          </a:prstGeom>
          <a:solidFill>
            <a:srgbClr val="F9C3D5"/>
          </a:solidFill>
          <a:ln w="9525" cap="flat" cmpd="sng">
            <a:solidFill>
              <a:srgbClr val="D8E7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				Термін арт-терапія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				вперше був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				введений </a:t>
            </a:r>
            <a:r>
              <a:rPr lang="uk-UA" sz="28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Адрианом Хіллом</a:t>
            </a:r>
            <a:endParaRPr sz="2800" b="1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022" y="195486"/>
            <a:ext cx="2215502" cy="19442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9" name="Google Shape;249;p62"/>
          <p:cNvSpPr txBox="1"/>
          <p:nvPr/>
        </p:nvSpPr>
        <p:spPr>
          <a:xfrm>
            <a:off x="0" y="2211710"/>
            <a:ext cx="9144000" cy="2677656"/>
          </a:xfrm>
          <a:prstGeom prst="rect">
            <a:avLst/>
          </a:prstGeom>
          <a:solidFill>
            <a:srgbClr val="FAE5B4"/>
          </a:solidFill>
          <a:ln w="9525" cap="flat" cmpd="sng">
            <a:solidFill>
              <a:srgbClr val="DEA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Маргарет Наумбург </a:t>
            </a: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– педагог та </a:t>
            </a:r>
            <a:endParaRPr sz="2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психотерапевт, була однією з перших,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хто визначив арт-терапію як особливу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форму психотерапії у 1940-х роках.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Її часто називають засновником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арт-терапії.</a:t>
            </a:r>
            <a:endParaRPr sz="28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232" y="1887985"/>
            <a:ext cx="2232248" cy="32410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3"/>
          <p:cNvSpPr txBox="1">
            <a:spLocks noGrp="1"/>
          </p:cNvSpPr>
          <p:nvPr>
            <p:ph type="title"/>
          </p:nvPr>
        </p:nvSpPr>
        <p:spPr>
          <a:xfrm>
            <a:off x="0" y="25734"/>
            <a:ext cx="3923928" cy="5117766"/>
          </a:xfrm>
          <a:prstGeom prst="rect">
            <a:avLst/>
          </a:prstGeom>
          <a:solidFill>
            <a:srgbClr val="FAE5B4"/>
          </a:solidFill>
          <a:ln w="9525" cap="flat" cmpd="sng">
            <a:solidFill>
              <a:srgbClr val="FDF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Font typeface="Arial"/>
              <a:buNone/>
            </a:pPr>
            <a:r>
              <a:rPr lang="uk-UA" sz="2800">
                <a:solidFill>
                  <a:srgbClr val="17365D"/>
                </a:solidFill>
              </a:rPr>
              <a:t>Арт-терапія – </a:t>
            </a:r>
            <a:br>
              <a:rPr lang="uk-UA" sz="280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різновид </a:t>
            </a:r>
            <a:br>
              <a:rPr lang="uk-UA" sz="2800" b="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психотерапії, </a:t>
            </a:r>
            <a:br>
              <a:rPr lang="uk-UA" sz="2800" b="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де немає </a:t>
            </a:r>
            <a:br>
              <a:rPr lang="uk-UA" sz="2800" b="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мети отримати </a:t>
            </a:r>
            <a:br>
              <a:rPr lang="uk-UA" sz="2800" b="0">
                <a:solidFill>
                  <a:srgbClr val="17365D"/>
                </a:solidFill>
              </a:rPr>
            </a:br>
            <a:r>
              <a:rPr lang="uk-UA" sz="2800" b="0">
                <a:solidFill>
                  <a:srgbClr val="17365D"/>
                </a:solidFill>
              </a:rPr>
              <a:t>витвір мистецтва</a:t>
            </a:r>
            <a:endParaRPr sz="2800" b="0">
              <a:solidFill>
                <a:srgbClr val="17365D"/>
              </a:solidFill>
            </a:endParaRPr>
          </a:p>
        </p:txBody>
      </p:sp>
      <p:pic>
        <p:nvPicPr>
          <p:cNvPr id="256" name="Google Shape;25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5022" y="84704"/>
            <a:ext cx="5198978" cy="399921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4"/>
          <p:cNvSpPr txBox="1">
            <a:spLocks noGrp="1"/>
          </p:cNvSpPr>
          <p:nvPr>
            <p:ph type="title"/>
          </p:nvPr>
        </p:nvSpPr>
        <p:spPr>
          <a:xfrm>
            <a:off x="0" y="123478"/>
            <a:ext cx="9144000" cy="776530"/>
          </a:xfrm>
          <a:prstGeom prst="rect">
            <a:avLst/>
          </a:prstGeom>
          <a:solidFill>
            <a:srgbClr val="F8D9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Arial"/>
              <a:buNone/>
            </a:pPr>
            <a:r>
              <a:rPr lang="uk-UA">
                <a:solidFill>
                  <a:srgbClr val="17365D"/>
                </a:solidFill>
              </a:rPr>
              <a:t>Розвиток та прогрес арт-терапії</a:t>
            </a:r>
            <a:endParaRPr>
              <a:solidFill>
                <a:srgbClr val="17365D"/>
              </a:solidFill>
            </a:endParaRPr>
          </a:p>
        </p:txBody>
      </p:sp>
      <p:sp>
        <p:nvSpPr>
          <p:cNvPr id="262" name="Google Shape;262;p64"/>
          <p:cNvSpPr txBox="1"/>
          <p:nvPr/>
        </p:nvSpPr>
        <p:spPr>
          <a:xfrm>
            <a:off x="208487" y="1851670"/>
            <a:ext cx="3715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Arial"/>
              <a:buAutoNum type="arabicPeriod"/>
            </a:pPr>
            <a:r>
              <a:rPr lang="uk-UA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Нейронаука та арт-терапія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Arial"/>
              <a:buAutoNum type="arabicPeriod"/>
            </a:pPr>
            <a:r>
              <a:rPr lang="uk-UA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Цифрова арт-терапія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Arial"/>
              <a:buAutoNum type="arabicPeriod"/>
            </a:pPr>
            <a:r>
              <a:rPr lang="uk-UA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Інтегративний підхід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Arial"/>
              <a:buAutoNum type="arabicPeriod"/>
            </a:pPr>
            <a:r>
              <a:rPr lang="uk-UA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Арт-терапія та традиційна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система охорони здоров'я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5. Більше досліджень</a:t>
            </a:r>
            <a:endParaRPr sz="20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64" descr="D:\Мои документы\Desktop\3. Розвиток творчого потенціалу дітей за засобами арт-терапії\Рисунки\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1203598"/>
            <a:ext cx="4834483" cy="36530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5"/>
          <p:cNvSpPr txBox="1">
            <a:spLocks noGrp="1"/>
          </p:cNvSpPr>
          <p:nvPr>
            <p:ph type="title"/>
          </p:nvPr>
        </p:nvSpPr>
        <p:spPr>
          <a:xfrm>
            <a:off x="1187624" y="457520"/>
            <a:ext cx="3240360" cy="77653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rgbClr val="FDF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Arial"/>
              <a:buNone/>
            </a:pPr>
            <a:r>
              <a:rPr lang="uk-UA">
                <a:solidFill>
                  <a:srgbClr val="17365D"/>
                </a:solidFill>
              </a:rPr>
              <a:t>Застосунки</a:t>
            </a:r>
            <a:endParaRPr>
              <a:solidFill>
                <a:srgbClr val="17365D"/>
              </a:solidFill>
            </a:endParaRPr>
          </a:p>
        </p:txBody>
      </p:sp>
      <p:sp>
        <p:nvSpPr>
          <p:cNvPr id="269" name="Google Shape;269;p65"/>
          <p:cNvSpPr txBox="1"/>
          <p:nvPr/>
        </p:nvSpPr>
        <p:spPr>
          <a:xfrm>
            <a:off x="251520" y="1491630"/>
            <a:ext cx="5400600" cy="2308324"/>
          </a:xfrm>
          <a:prstGeom prst="rect">
            <a:avLst/>
          </a:prstGeom>
          <a:solidFill>
            <a:srgbClr val="F8D990"/>
          </a:solidFill>
          <a:ln w="9525" cap="flat" cmpd="sng">
            <a:solidFill>
              <a:srgbClr val="FDF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⮚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Sketchbook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- додаток для створення ескізів,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картин та малюнків для всіх, хто любить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малювати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Font typeface="Noto Sans Symbols"/>
              <a:buChar char="⮚"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Virtual reality, VR </a:t>
            </a: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- дає можливість руху в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цілком уявному просторі, штучному середовищі, яке існує у вигляді зображень, але не в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реальному житті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65" descr="D:\Мои документы\Desktop\олд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2318" y="2401744"/>
            <a:ext cx="2968154" cy="23302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1" name="Google Shape;271;p65" descr="D:\Мои документы\Desktop\e6c6f4df39de202ab719444203ca75f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2976" y="195486"/>
            <a:ext cx="208823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5" descr="D:\Мои документы\Desktop\д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1840" y="2147933"/>
            <a:ext cx="2016224" cy="4923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3" name="Google Shape;273;p65" descr="D:\Мои документы\Desktop\Без названия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5222" y="3412593"/>
            <a:ext cx="1642881" cy="164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0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solidFill>
            <a:srgbClr val="FAE5B4"/>
          </a:solidFill>
          <a:ln w="9525" cap="flat" cmpd="sng">
            <a:solidFill>
              <a:srgbClr val="FDF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Arial"/>
              <a:buNone/>
            </a:pPr>
            <a:r>
              <a:rPr lang="uk-UA">
                <a:solidFill>
                  <a:srgbClr val="17365D"/>
                </a:solidFill>
              </a:rPr>
              <a:t>Вправа «Місце безпеки»</a:t>
            </a:r>
            <a:endParaRPr/>
          </a:p>
        </p:txBody>
      </p:sp>
      <p:sp>
        <p:nvSpPr>
          <p:cNvPr id="332" name="Google Shape;332;p70"/>
          <p:cNvSpPr txBox="1"/>
          <p:nvPr/>
        </p:nvSpPr>
        <p:spPr>
          <a:xfrm>
            <a:off x="107504" y="802265"/>
            <a:ext cx="56166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Інструкція: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Намалюйте місце, що дає вам почуття безпеки,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щоб відчути його атмосферу</a:t>
            </a:r>
            <a:endParaRPr/>
          </a:p>
        </p:txBody>
      </p:sp>
      <p:sp>
        <p:nvSpPr>
          <p:cNvPr id="333" name="Google Shape;333;p70"/>
          <p:cNvSpPr txBox="1"/>
          <p:nvPr/>
        </p:nvSpPr>
        <p:spPr>
          <a:xfrm>
            <a:off x="0" y="2067694"/>
            <a:ext cx="9144000" cy="646331"/>
          </a:xfrm>
          <a:prstGeom prst="rect">
            <a:avLst/>
          </a:prstGeom>
          <a:solidFill>
            <a:srgbClr val="FCE0E9"/>
          </a:solidFill>
          <a:ln w="9525" cap="flat" cmpd="sng">
            <a:solidFill>
              <a:srgbClr val="F7A6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Вправа «Підказка» </a:t>
            </a:r>
            <a:endParaRPr/>
          </a:p>
        </p:txBody>
      </p:sp>
      <p:sp>
        <p:nvSpPr>
          <p:cNvPr id="334" name="Google Shape;334;p70"/>
          <p:cNvSpPr txBox="1"/>
          <p:nvPr/>
        </p:nvSpPr>
        <p:spPr>
          <a:xfrm>
            <a:off x="107504" y="2848843"/>
            <a:ext cx="60486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Інструкція: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Візьміть свою улюблену книгу і довільно відкрийте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будь-яку сторінку, так само довільно виберіть на ній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абзац і прочитайте. Подумайте, як написане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співвідноситися з вашим життям зараз, і до яких дій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воно спонукає вас. Таким чином, можна поставити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собі кілька запитань і шукати «підказки» на сторінках 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книги</a:t>
            </a:r>
            <a:endParaRPr sz="18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2571750"/>
            <a:ext cx="3134580" cy="19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0" descr="D:\Мои документы\Desktop\1660384948_2-kartinkin-net-p-fon-lesnaya-polyanka-dlya-detei-krasivo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325895"/>
            <a:ext cx="2779363" cy="18760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996</Words>
  <Application>Microsoft Office PowerPoint</Application>
  <PresentationFormat>Экран (16:9)</PresentationFormat>
  <Paragraphs>159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Malgun Gothic</vt:lpstr>
      <vt:lpstr>Arial</vt:lpstr>
      <vt:lpstr>Noto Sans Symbols</vt:lpstr>
      <vt:lpstr>Cover and End Slide Master</vt:lpstr>
      <vt:lpstr>Contents Slide Master</vt:lpstr>
      <vt:lpstr>Розвиток творчого потенціалу дітей  за засобами арт-терапії</vt:lpstr>
      <vt:lpstr>Самооцінка стану</vt:lpstr>
      <vt:lpstr>Арт-терапія  нагадує скарбницю,  в якій є цінні вправи  на будь-який смак, до будь-якої нагоди і для кожної людини</vt:lpstr>
      <vt:lpstr>Арт-терапія  сягає своїм  корінням  далеко  вглиб історії</vt:lpstr>
      <vt:lpstr>Презентация PowerPoint</vt:lpstr>
      <vt:lpstr>Арт-терапія –  різновид  психотерапії,  де немає  мети отримати  витвір мистецтва</vt:lpstr>
      <vt:lpstr>Розвиток та прогрес арт-терапії</vt:lpstr>
      <vt:lpstr>Застосунки</vt:lpstr>
      <vt:lpstr>Вправа «Місце безпеки»</vt:lpstr>
      <vt:lpstr>            Прості вправи з арт-терапії для релаксації</vt:lpstr>
      <vt:lpstr>Вправи арт-терапії для різних емоцій</vt:lpstr>
      <vt:lpstr>Вправи арт-терапії для різних емоцій</vt:lpstr>
      <vt:lpstr>Вправа «Робота з кольорами»</vt:lpstr>
      <vt:lpstr>Вправа «Моє життя як...»</vt:lpstr>
      <vt:lpstr>Методика «Автопортрет уподобань» у роботі з ресурсними станами</vt:lpstr>
      <vt:lpstr>Методика «Автопортрет уподобань» у роботі з ресурсними станами</vt:lpstr>
      <vt:lpstr>Методика «Автопортрет уподобань» у роботі з ресурсними станами</vt:lpstr>
      <vt:lpstr>Самооцінка стану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творчого потенціалу дітей  за засобами арт-терапії</dc:title>
  <dc:creator>Елена</dc:creator>
  <cp:lastModifiedBy>User</cp:lastModifiedBy>
  <cp:revision>5</cp:revision>
  <cp:lastPrinted>2024-11-20T06:53:22Z</cp:lastPrinted>
  <dcterms:modified xsi:type="dcterms:W3CDTF">2024-11-20T13:27:02Z</dcterms:modified>
</cp:coreProperties>
</file>