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6" r:id="rId13"/>
    <p:sldId id="268" r:id="rId14"/>
    <p:sldId id="273" r:id="rId15"/>
    <p:sldId id="271" r:id="rId16"/>
    <p:sldId id="269" r:id="rId17"/>
    <p:sldId id="272" r:id="rId18"/>
    <p:sldId id="264" r:id="rId19"/>
    <p:sldId id="274" r:id="rId20"/>
    <p:sldId id="275" r:id="rId21"/>
    <p:sldId id="276" r:id="rId22"/>
    <p:sldId id="277" r:id="rId23"/>
    <p:sldId id="270" r:id="rId24"/>
    <p:sldId id="278" r:id="rId25"/>
    <p:sldId id="279" r:id="rId26"/>
    <p:sldId id="280" r:id="rId27"/>
    <p:sldId id="281" r:id="rId28"/>
    <p:sldId id="282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94660"/>
  </p:normalViewPr>
  <p:slideViewPr>
    <p:cSldViewPr>
      <p:cViewPr varScale="1">
        <p:scale>
          <a:sx n="49" d="100"/>
          <a:sy n="49" d="100"/>
        </p:scale>
        <p:origin x="-6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sz="1800" b="1" i="0" u="none" strike="noStrike" baseline="0">
                <a:effectLst/>
                <a:latin typeface="Times New Roman" pitchFamily="18" charset="0"/>
                <a:cs typeface="Times New Roman" pitchFamily="18" charset="0"/>
              </a:rPr>
              <a:t>Загальні результати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C0504D">
            <a:lumMod val="40000"/>
            <a:lumOff val="60000"/>
          </a:srgbClr>
        </a:solidFill>
        <a:scene3d>
          <a:camera prst="orthographicFront"/>
          <a:lightRig rig="threePt" dir="t"/>
        </a:scene3d>
        <a:sp3d prstMaterial="metal">
          <a:contourClr>
            <a:srgbClr val="000000"/>
          </a:contourClr>
        </a:sp3d>
      </c:spPr>
    </c:floor>
    <c:sideWall>
      <c:thickness val="0"/>
      <c:spPr>
        <a:solidFill>
          <a:srgbClr val="EEECE1"/>
        </a:solidFill>
      </c:spPr>
    </c:sideWall>
    <c:backWall>
      <c:thickness val="0"/>
      <c:spPr>
        <a:solidFill>
          <a:srgbClr val="EEECE1"/>
        </a:solidFill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solidFill>
                  <a:sysClr val="windowText" lastClr="000000"/>
                </a:solidFill>
              </a:ln>
            </c:spPr>
          </c:dPt>
          <c:cat>
            <c:strRef>
              <c:f>Лист1!$A$2:$A$4</c:f>
              <c:strCache>
                <c:ptCount val="3"/>
                <c:pt idx="0">
                  <c:v>Помірний</c:v>
                </c:pt>
                <c:pt idx="1">
                  <c:v>Середній</c:v>
                </c:pt>
                <c:pt idx="2">
                  <c:v>Надмірний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75</c:v>
                </c:pt>
                <c:pt idx="2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gapDepth val="500"/>
        <c:shape val="box"/>
        <c:axId val="35167744"/>
        <c:axId val="191373312"/>
        <c:axId val="0"/>
      </c:bar3DChart>
      <c:catAx>
        <c:axId val="35167744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1373312"/>
        <c:crosses val="autoZero"/>
        <c:auto val="1"/>
        <c:lblAlgn val="ctr"/>
        <c:lblOffset val="100"/>
        <c:noMultiLvlLbl val="0"/>
      </c:catAx>
      <c:valAx>
        <c:axId val="191373312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35167744"/>
        <c:crosses val="autoZero"/>
        <c:crossBetween val="between"/>
      </c:valAx>
      <c:spPr>
        <a:solidFill>
          <a:srgbClr val="1F497D">
            <a:lumMod val="20000"/>
            <a:lumOff val="80000"/>
          </a:srgbClr>
        </a:solidFill>
        <a:ln>
          <a:solidFill>
            <a:sysClr val="windowText" lastClr="000000"/>
          </a:solidFill>
        </a:ln>
      </c:spPr>
    </c:plotArea>
    <c:legend>
      <c:legendPos val="r"/>
      <c:layout/>
      <c:overlay val="0"/>
      <c:spPr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solidFill>
      <a:srgbClr val="9BBB59">
        <a:lumMod val="20000"/>
        <a:lumOff val="80000"/>
      </a:srgbClr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150C6-F192-4095-B93C-05F589F6BE85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D0B74-E5E5-4E2C-9B52-80A9CC743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7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0B74-E5E5-4E2C-9B52-80A9CC743A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6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19.gif"/><Relationship Id="rId4" Type="http://schemas.openxmlformats.org/officeDocument/2006/relationships/image" Target="../media/image4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hdphoto" Target="../media/hdphoto5.wdp"/><Relationship Id="rId7" Type="http://schemas.openxmlformats.org/officeDocument/2006/relationships/image" Target="../media/image77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61.gif"/><Relationship Id="rId4" Type="http://schemas.openxmlformats.org/officeDocument/2006/relationships/image" Target="../media/image75.gif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2023984"/>
            <a:ext cx="8064896" cy="1815882"/>
          </a:xfrm>
          <a:prstGeom prst="rect">
            <a:avLst/>
          </a:prstGeom>
          <a:gradFill rotWithShape="1">
            <a:gsLst>
              <a:gs pos="0">
                <a:srgbClr val="629DD1"/>
              </a:gs>
              <a:gs pos="100000">
                <a:srgbClr val="629DD1">
                  <a:shade val="48000"/>
                  <a:satMod val="180000"/>
                  <a:lumMod val="94000"/>
                </a:srgbClr>
              </a:gs>
              <a:gs pos="100000">
                <a:srgbClr val="629DD1">
                  <a:shade val="48000"/>
                  <a:satMod val="180000"/>
                  <a:lumMod val="94000"/>
                </a:srgbClr>
              </a:gs>
            </a:gsLst>
            <a:lin ang="4140000" scaled="1"/>
          </a:gra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 </a:t>
            </a: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  <a:p>
            <a:pPr lvl="0" algn="ctr"/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Почуття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образи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Як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подолати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навчитися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керувати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негативними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емоціями</a:t>
            </a:r>
            <a:r>
              <a:rPr lang="uk-UA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Практичне</a:t>
            </a:r>
            <a:r>
              <a:rPr lang="ru-RU" sz="3200" b="1" kern="0" dirty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200" b="1" kern="0" dirty="0" err="1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керівництво</a:t>
            </a:r>
            <a:r>
              <a:rPr lang="ru-RU" sz="3200" b="1" kern="0" dirty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до </a:t>
            </a:r>
            <a:r>
              <a:rPr lang="ru-RU" sz="3200" b="1" kern="0" dirty="0" err="1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дій</a:t>
            </a:r>
            <a:r>
              <a:rPr lang="ru-RU" sz="32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3600" b="1" kern="0" dirty="0" smtClean="0">
                <a:solidFill>
                  <a:sysClr val="window" lastClr="FFFFFF"/>
                </a:solidFill>
                <a:effectLst>
                  <a:outerShdw blurRad="114300" sx="0" sy="0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kumimoji="0" lang="ru-RU" sz="3600" b="1" u="none" strike="noStrike" kern="0" cap="none" spc="0" normalizeH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картиночкие6\pondering-something-anim-500-clr-112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59221"/>
            <a:ext cx="3600400" cy="33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очкие6\reading-to-children-anim-500-clr-10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41" y="36703"/>
            <a:ext cx="2705320" cy="22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очкие6\pondering-something-anim-500-clr-112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3459221"/>
            <a:ext cx="3649232" cy="3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очкие6\figure-push-button-500-clr-124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02" y="3962976"/>
            <a:ext cx="1503598" cy="300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6035" y="3336525"/>
            <a:ext cx="3204356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Власні дослідження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D:\картиночкие6\atom-molecule-500-clr-7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91" y="850475"/>
            <a:ext cx="2770425" cy="29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D:\картиночкие6\atom-molecule-500-clr-7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73" y="3422470"/>
            <a:ext cx="3040610" cy="32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D:\картиночкие6\spinning-globe-pa-500-clr-323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4992"/>
            <a:ext cx="1987239" cy="275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D:\картиночкие6\scientist-looking-observing-500-clr-1335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87" y="803478"/>
            <a:ext cx="1201452" cy="25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D:\картиночкие6\team-raise-graph-pa-500-clr-241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12" y="3804020"/>
            <a:ext cx="2552877" cy="30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картиночкие6\photo5415957858111040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7"/>
            <a:ext cx="4939078" cy="34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очкие6\photo5415957858111040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7950"/>
            <a:ext cx="45125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6" t="1319" r="1253" b="51032"/>
          <a:stretch/>
        </p:blipFill>
        <p:spPr bwMode="auto">
          <a:xfrm>
            <a:off x="4939078" y="-49305"/>
            <a:ext cx="4145422" cy="347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фотонафото\IMG_20190422_135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123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7" name="Picture 3" descr="D:\фотонафото\IMG_20190422_135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64002"/>
            <a:ext cx="4646257" cy="34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фотонафото\IMG_20190422_133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58" y="16023"/>
            <a:ext cx="4497744" cy="33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фотонафото\IMG_20190422_132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646258" cy="336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фотонафото\IMG_20190422_1324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97" y="3364003"/>
            <a:ext cx="4770817" cy="34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90" y="0"/>
            <a:ext cx="9289032" cy="7029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64096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err="1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Анкетування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тему</a:t>
            </a:r>
            <a:r>
              <a:rPr lang="uk-UA" sz="2000" b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«Образа. Основні причини образ і </a:t>
            </a:r>
            <a:r>
              <a:rPr lang="ru-RU" sz="2000" b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чому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людина стає </a:t>
            </a:r>
            <a:r>
              <a:rPr lang="ru-RU" sz="2000" b="1" dirty="0" err="1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вразливою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r>
              <a:rPr lang="uk-UA" sz="2000" b="1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388675"/>
            <a:ext cx="3492388" cy="400110"/>
          </a:xfrm>
          <a:prstGeom prst="rect">
            <a:avLst/>
          </a:prstGeom>
          <a:solidFill>
            <a:srgbClr val="629DD1"/>
          </a:solidFill>
          <a:ln w="28575" cap="flat" cmpd="sng" algn="ctr">
            <a:solidFill>
              <a:sysClr val="window" lastClr="FFFFFF"/>
            </a:solidFill>
            <a:prstDash val="solid"/>
          </a:ln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Результати досліджень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847031"/>
              </p:ext>
            </p:extLst>
          </p:nvPr>
        </p:nvGraphicFramePr>
        <p:xfrm>
          <a:off x="1236065" y="2204864"/>
          <a:ext cx="6565722" cy="121920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188574"/>
                <a:gridCol w="2188574"/>
                <a:gridCol w="2188574"/>
              </a:tblGrid>
              <a:tr h="611505"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Кількість студентів, результати яких</a:t>
                      </a:r>
                      <a:endParaRPr lang="ru-RU" sz="1400" dirty="0">
                        <a:effectLst/>
                      </a:endParaRPr>
                    </a:p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 Помірний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Кількість студентів, результати яких Середній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Кількість студентів, результати яких</a:t>
                      </a:r>
                      <a:endParaRPr lang="ru-RU" sz="1400">
                        <a:effectLst/>
                      </a:endParaRPr>
                    </a:p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 Надмірний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0185"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1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7320"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</a:rPr>
                        <a:t>2%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75%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79705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23%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37244591"/>
              </p:ext>
            </p:extLst>
          </p:nvPr>
        </p:nvGraphicFramePr>
        <p:xfrm>
          <a:off x="1259632" y="3938099"/>
          <a:ext cx="5273675" cy="288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49" name="Picture 1" descr="D:\картиночкие6\woman-checks-it-off-her-list-500-clr-1248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66" y="4725144"/>
            <a:ext cx="204753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8544" cy="7632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1824" y="410090"/>
            <a:ext cx="8064896" cy="56323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263525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Результат досліджень: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indent="263525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Помірний (21-30)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indent="263525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Для вас характерною причиною є невміння прощати. На жаль, саме це служить приводом для більшості образ. Якщо подивитися на цю причину з іншого боку, то її теж можна назвати маніпуляцією, тільки неусвідомленою. В цьому випадку людина часто сама не розуміє, навіщо вона образилась. Просто образилась – і все. Але він дуже добре знає, як кривдник може загладити свою провину.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indent="263525" algn="just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Середній (31-45)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indent="263525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Вітаю вас, адже ви входите до того складу людей, яких не просто образити, але зважайте на те, що стан стресу, депресії, серйозних хвороб можуть проявити у вас образу не тільки на близьких, але і на весь світ. Часто ображаються на все підряд і ті люди, які занадто сильно себе шкодують і люблять. Їх можуть засмутити навіть самі невинні жарти або зауваження, сказані в їх адресу.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indent="263525" algn="just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Надмірний (46-60)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indent="263525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Для вас характерною причиною є обмануті очікування. Наприклад, жінка сподівається, що коханий подарує їй шубу, а замість цього він підносить велику м'яку іграшку. Або людина розраховує, що у важкій ситуації друзі без всяких прохань з його боку запропонують допомогу, а вони не пропонують. Звідси і народжується образа.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картиночкие6\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88" y="-26306"/>
            <a:ext cx="1817208" cy="10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" y="0"/>
            <a:ext cx="9289032" cy="68933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5522" y="0"/>
            <a:ext cx="6223104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методичного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у вигляді карт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мрій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Лелюк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Аліна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" y="2852936"/>
            <a:ext cx="24723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224" y="5651956"/>
            <a:ext cx="1563248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Лелюк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Аліна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2012" y="2204135"/>
            <a:ext cx="616059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це за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її років? Чим вона занята?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Який у неї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настрій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Що вона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відчуває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Як давно вона в такому стані?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Як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вона буде в такому стані?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Як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картинка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відноситься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Вас?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Що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допоможе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змінити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настрій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Що вона може для цього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Що вона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цього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Що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зробить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2059" y="1519959"/>
            <a:ext cx="429306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Студенту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надаються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ряд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запитань,які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він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вирішує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протягом 10-15хв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46" y="4221088"/>
            <a:ext cx="2450320" cy="25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9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2" name="Picture 6" descr="D:\фотонафото\IMG_20190422_132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0"/>
            <a:ext cx="4463481" cy="35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фотонафото\IMG_20190422_1313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9147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фотонафото\IMG_20190422_133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80520" cy="35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фотонафото\IMG_20190422_133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23" y="3510388"/>
            <a:ext cx="4493878" cy="337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" y="0"/>
            <a:ext cx="9139944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6450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74380"/>
            <a:ext cx="7002565" cy="19389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2563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 результаті дослідження , я дійшла висновку, що більшість студентів схильні до образ, деякі в більшій мірі, деякі в меншій мірі, все залежить від самої людини, а саме приймає вона образу на свій рахунок чи ні. У багатьох студентів виявлені приховані образи, про які вони чудово знають, але не хочуть ділитись з оточуючими.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картиночкие6\bringing-in-those-ideas-500-clr-115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58" y="3861048"/>
            <a:ext cx="2288870" cy="326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очкие6\businessman-sword-shield-500-clr-980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79395"/>
            <a:ext cx="1474951" cy="2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3748" y="3353033"/>
            <a:ext cx="6804716" cy="163121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2563" algn="just"/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Хтось використовує маніпуляцію у вигляді образи («надуває губи») для того, щоб викликати в інших почуття провини тим самим починаючи маніпулювати іншими, інші можуть роками носити образу у собі, які у подальшому переходять до психосоматичних захворювань.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картиночкие6\stick-figure-running-inside-arrows-500-clr-332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39" y="4986015"/>
            <a:ext cx="2407262" cy="21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-1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15338" y="260648"/>
            <a:ext cx="3713324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Комплексне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подолання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образи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812" y="1086852"/>
            <a:ext cx="3624069" cy="498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179705" indent="180340" algn="just">
              <a:lnSpc>
                <a:spcPct val="150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1. </a:t>
            </a:r>
            <a:r>
              <a:rPr lang="ru-RU" sz="20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Проаналізуйте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ситуацію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40775" y="1340767"/>
            <a:ext cx="2700804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179705" indent="180340" algn="just">
              <a:lnSpc>
                <a:spcPct val="150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244061"/>
                </a:solidFill>
                <a:latin typeface="Times New Roman"/>
                <a:ea typeface="Times New Roman"/>
              </a:rPr>
              <a:t>2. Напишіть листа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7146" y="2420888"/>
            <a:ext cx="3395288" cy="498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179705" indent="180340" algn="just">
              <a:lnSpc>
                <a:spcPct val="150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3. </a:t>
            </a:r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Зрозумійте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кривдника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1910" y="3929280"/>
            <a:ext cx="3401444" cy="498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179705" indent="180340" algn="just">
              <a:lnSpc>
                <a:spcPct val="150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4. </a:t>
            </a:r>
            <a:r>
              <a:rPr lang="ru-RU" sz="20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Згадайте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щось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хороше</a:t>
            </a:r>
            <a:endParaRPr lang="ru-RU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09562" y="3949828"/>
            <a:ext cx="2952731" cy="498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179705" indent="180340" algn="just">
              <a:lnSpc>
                <a:spcPct val="150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5. </a:t>
            </a:r>
            <a:r>
              <a:rPr lang="ru-RU" sz="2000" b="1" dirty="0" err="1">
                <a:solidFill>
                  <a:srgbClr val="7030A0"/>
                </a:solidFill>
                <a:latin typeface="Times New Roman"/>
                <a:ea typeface="Times New Roman"/>
              </a:rPr>
              <a:t>Зверніться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 до </a:t>
            </a:r>
            <a:r>
              <a:rPr lang="ru-RU" sz="2000" b="1" dirty="0" err="1">
                <a:solidFill>
                  <a:srgbClr val="7030A0"/>
                </a:solidFill>
                <a:latin typeface="Times New Roman"/>
                <a:ea typeface="Times New Roman"/>
              </a:rPr>
              <a:t>віри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 descr="D:\картиночкие6\angel-graceful-flying-500-clr-1182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46" y="4413608"/>
            <a:ext cx="1968132" cy="24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картиночкие6\7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45" y="1581640"/>
            <a:ext cx="2687379" cy="14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картиночкие6\2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73" y="1693387"/>
            <a:ext cx="1435813" cy="21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картиночкие6\4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9" y="4424475"/>
            <a:ext cx="1812320" cy="26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картиночкие6\figure-push-button-500-clr-1242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68" y="4413608"/>
            <a:ext cx="495228" cy="9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D:\картиночкие6\spinning-globe-pa-500-clr-323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09" y="3068656"/>
            <a:ext cx="171926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2514944"/>
            <a:ext cx="3409645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картиночкие6\party-balloons-silver-gold-500-clr-94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18" y="564658"/>
            <a:ext cx="2379470" cy="28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гифки\карты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53" y="3429000"/>
            <a:ext cx="1685601" cy="30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гифки\рисунки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29" y="1071265"/>
            <a:ext cx="1002360" cy="25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гифки\рисунки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43" y="1525832"/>
            <a:ext cx="1008112" cy="25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854" y="751344"/>
            <a:ext cx="8208912" cy="53553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uk-UA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Мета дослідження: 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Дізнатися про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саму образу та її дослідників.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Виявити реакцію людини на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образу.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Причини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її 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виникнення та наслідки.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Методики подолання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нервового 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напруження.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uk-UA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Завдання:</a:t>
            </a:r>
            <a:endParaRPr lang="ru-RU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Дослідити стан людей у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нервовому 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навантажені.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Дізнатися , як о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бражені люди </a:t>
            </a: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ведуть себе у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повсякденному житті.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Надати поради людям, 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які часто ображаються.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/>
              <a:buChar char=""/>
            </a:pPr>
            <a:r>
              <a:rPr lang="uk-UA" sz="2000" dirty="0">
                <a:solidFill>
                  <a:prstClr val="white"/>
                </a:solidFill>
                <a:latin typeface="Times New Roman"/>
                <a:ea typeface="Times New Roman"/>
              </a:rPr>
              <a:t>Рекомендації, щоб запобігти виникнення перевантаженості </a:t>
            </a:r>
            <a:r>
              <a:rPr lang="uk-UA" sz="2000" dirty="0" err="1" smtClean="0">
                <a:solidFill>
                  <a:prstClr val="white"/>
                </a:solidFill>
                <a:latin typeface="Times New Roman"/>
                <a:ea typeface="Times New Roman"/>
              </a:rPr>
              <a:t>організма</a:t>
            </a:r>
            <a:r>
              <a:rPr lang="uk-UA" sz="2000" dirty="0" smtClean="0">
                <a:solidFill>
                  <a:prstClr val="white"/>
                </a:solidFill>
                <a:latin typeface="Times New Roman"/>
                <a:ea typeface="Times New Roman"/>
              </a:rPr>
              <a:t>.</a:t>
            </a: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  <p:pic>
        <p:nvPicPr>
          <p:cNvPr id="2051" name="Picture 3" descr="D:\картиночкие6\question-what-is-it-500-clr-132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09" y="1002798"/>
            <a:ext cx="14689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3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" y="-1611560"/>
            <a:ext cx="9144000" cy="101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-2"/>
            <a:ext cx="91416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6985" y="2131751"/>
            <a:ext cx="7848872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82563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Обра́за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умисне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приниження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честі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гідності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часто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виражене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непристойній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формі.</a:t>
            </a:r>
          </a:p>
          <a:p>
            <a:pPr indent="182563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Образа може бути нанесена у вигляді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(словесно,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письмово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або у вигляді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ляпас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плювок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непристойний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жест),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також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публічно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або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об'єкта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6" name="Picture 4" descr="D:\картиночкие6\vgif-ru-1765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85" y="4221088"/>
            <a:ext cx="3343229" cy="20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картиночкие6\vgif-ru-1767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00" y="116632"/>
            <a:ext cx="329560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картиночкие6\138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403777" cy="20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-1"/>
            <a:ext cx="9147408" cy="69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3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5703" r="12659" b="6671"/>
          <a:stretch/>
        </p:blipFill>
        <p:spPr bwMode="auto">
          <a:xfrm>
            <a:off x="493284" y="302084"/>
            <a:ext cx="1652953" cy="21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760" y="2558423"/>
            <a:ext cx="175003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Сечокам'яна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хвороба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7857" l="2381" r="99524">
                        <a14:foregroundMark x1="13333" y1="65000" x2="16905" y2="61429"/>
                        <a14:foregroundMark x1="20476" y1="62500" x2="24048" y2="60357"/>
                        <a14:foregroundMark x1="18333" y1="62857" x2="15714" y2="62500"/>
                        <a14:foregroundMark x1="12857" y1="66071" x2="11905" y2="67143"/>
                        <a14:foregroundMark x1="53333" y1="27143" x2="56905" y2="6429"/>
                        <a14:foregroundMark x1="38095" y1="16071" x2="34048" y2="6429"/>
                        <a14:foregroundMark x1="25476" y1="43214" x2="17143" y2="43929"/>
                        <a14:foregroundMark x1="60238" y1="68214" x2="61905" y2="75714"/>
                        <a14:foregroundMark x1="37143" y1="75714" x2="29524" y2="85714"/>
                        <a14:foregroundMark x1="46190" y1="76429" x2="42381" y2="87857"/>
                        <a14:foregroundMark x1="68810" y1="62500" x2="77857" y2="80000"/>
                        <a14:foregroundMark x1="72381" y1="58929" x2="83095" y2="58929"/>
                        <a14:foregroundMark x1="20952" y1="20357" x2="29048" y2="23214"/>
                        <a14:foregroundMark x1="80000" y1="46429" x2="86667" y2="4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8" t="5674" r="12127" b="12058"/>
          <a:stretch/>
        </p:blipFill>
        <p:spPr bwMode="auto">
          <a:xfrm>
            <a:off x="6369670" y="587335"/>
            <a:ext cx="2790916" cy="197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69005" y="2643985"/>
            <a:ext cx="1463478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Онкологія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59" y="216195"/>
            <a:ext cx="244827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34165" y="1804370"/>
            <a:ext cx="127567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Глаукома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31" y="4429493"/>
            <a:ext cx="3246949" cy="231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51490" y="6344983"/>
            <a:ext cx="136761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Ожиріння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96" y="2318571"/>
            <a:ext cx="28575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11457" y="4142828"/>
            <a:ext cx="1098378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/>
                <a:ea typeface="Calibri"/>
              </a:rPr>
              <a:t>Бронхіт</a:t>
            </a:r>
            <a:endParaRPr lang="ru-RU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1" y="4363843"/>
            <a:ext cx="3532893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19761" y="6447709"/>
            <a:ext cx="136768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Анорексія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63949" y="332656"/>
            <a:ext cx="261610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Дослідження вчених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картиночкие6\scientist-looking-observing-500-clr-1335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37" y="160908"/>
            <a:ext cx="1310010" cy="26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9248" y="1054349"/>
            <a:ext cx="5947008" cy="38318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26987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/>
                <a:ea typeface="Times New Roman"/>
              </a:rPr>
              <a:t>Дослідженнями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 в області виникнення, переживання та подолання образ серед вітчизняних вчених і дослідників займалися: </a:t>
            </a:r>
            <a:endParaRPr lang="uk-UA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Апуневич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О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. А.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Агеєва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З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. А.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Гриценко М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. С.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Гранская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Ю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. В.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Набатова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М</a:t>
            </a:r>
            <a:r>
              <a:rPr lang="uk-UA" dirty="0">
                <a:solidFill>
                  <a:srgbClr val="002060"/>
                </a:solidFill>
                <a:latin typeface="Times New Roman"/>
                <a:ea typeface="Times New Roman"/>
              </a:rPr>
              <a:t>. А. </a:t>
            </a: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</a:p>
          <a:p>
            <a:pPr marL="446088" marR="179705" indent="274638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uk-UA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Орлов</a:t>
            </a:r>
            <a:r>
              <a:rPr lang="uk-UA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uk-UA" sz="1600" dirty="0">
                <a:solidFill>
                  <a:srgbClr val="002060"/>
                </a:solidFill>
                <a:latin typeface="Times New Roman"/>
                <a:ea typeface="Times New Roman"/>
              </a:rPr>
              <a:t>Ю. М.</a:t>
            </a:r>
            <a:endParaRPr lang="ru-RU" sz="16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47" y="2110120"/>
            <a:ext cx="1884114" cy="26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4935" y="4886167"/>
            <a:ext cx="163493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dirty="0" err="1">
                <a:solidFill>
                  <a:schemeClr val="bg1"/>
                </a:solidFill>
                <a:latin typeface="Times New Roman"/>
                <a:ea typeface="Times New Roman"/>
              </a:rPr>
              <a:t>Апуневич</a:t>
            </a:r>
            <a:r>
              <a:rPr lang="uk-UA" sz="1600" dirty="0">
                <a:solidFill>
                  <a:schemeClr val="bg1"/>
                </a:solidFill>
                <a:latin typeface="Times New Roman"/>
                <a:ea typeface="Times New Roman"/>
              </a:rPr>
              <a:t> Оксана </a:t>
            </a:r>
            <a:r>
              <a:rPr lang="uk-UA" sz="1600" dirty="0" err="1">
                <a:solidFill>
                  <a:schemeClr val="bg1"/>
                </a:solidFill>
                <a:latin typeface="Times New Roman"/>
                <a:ea typeface="Times New Roman"/>
              </a:rPr>
              <a:t>Александровна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78" y="2780928"/>
            <a:ext cx="1908058" cy="26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96260" y="5704390"/>
            <a:ext cx="152247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Юрій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Михайлович Орлов</a:t>
            </a:r>
          </a:p>
        </p:txBody>
      </p:sp>
      <p:pic>
        <p:nvPicPr>
          <p:cNvPr id="4101" name="Picture 5" descr="D:\картиночкие6\lady-pointing-anim-500-clr-1126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947573"/>
            <a:ext cx="324036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1268760"/>
            <a:ext cx="5760640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Апуневич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визначає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образу як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негативне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емоційний стан, що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переживається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несправедливість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безпорадність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що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неузгодженості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очікувань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реальної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суб'єктів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взаємодії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ситуаціях, що мають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особистісну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значимість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44" y="647380"/>
            <a:ext cx="2088232" cy="292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28960" y="3717032"/>
            <a:ext cx="18002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err="1">
                <a:solidFill>
                  <a:schemeClr val="bg1"/>
                </a:solidFill>
                <a:latin typeface="Times New Roman"/>
                <a:ea typeface="Times New Roman"/>
              </a:rPr>
              <a:t>Апуневич</a:t>
            </a:r>
            <a:r>
              <a:rPr lang="uk-UA" dirty="0">
                <a:solidFill>
                  <a:schemeClr val="bg1"/>
                </a:solidFill>
                <a:latin typeface="Times New Roman"/>
                <a:ea typeface="Times New Roman"/>
              </a:rPr>
              <a:t> Оксана </a:t>
            </a:r>
            <a:r>
              <a:rPr lang="uk-UA" dirty="0" err="1">
                <a:solidFill>
                  <a:schemeClr val="bg1"/>
                </a:solidFill>
                <a:latin typeface="Times New Roman"/>
                <a:ea typeface="Times New Roman"/>
              </a:rPr>
              <a:t>Александровна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очкие6\stick-figure-sitting-confused-500-clr-25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15588"/>
            <a:ext cx="3416250" cy="34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картиночкие6\ori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7" y="3717032"/>
            <a:ext cx="3333751" cy="24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3922" y="332656"/>
            <a:ext cx="6624736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269875" algn="just">
              <a:spcAft>
                <a:spcPts val="0"/>
              </a:spcAft>
            </a:pPr>
            <a:r>
              <a:rPr lang="ru-RU" sz="2000" dirty="0" err="1">
                <a:latin typeface="Times New Roman"/>
                <a:ea typeface="Times New Roman"/>
              </a:rPr>
              <a:t>Багатьма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дослідниками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наголошується</a:t>
            </a:r>
            <a:r>
              <a:rPr lang="ru-RU" sz="2000" dirty="0">
                <a:latin typeface="Times New Roman"/>
                <a:ea typeface="Times New Roman"/>
              </a:rPr>
              <a:t>, реакція на образу може </a:t>
            </a:r>
            <a:r>
              <a:rPr lang="ru-RU" sz="2000" dirty="0" err="1">
                <a:latin typeface="Times New Roman"/>
                <a:ea typeface="Times New Roman"/>
              </a:rPr>
              <a:t>носити</a:t>
            </a:r>
            <a:r>
              <a:rPr lang="ru-RU" sz="2000" dirty="0">
                <a:latin typeface="Times New Roman"/>
                <a:ea typeface="Times New Roman"/>
              </a:rPr>
              <a:t> як </a:t>
            </a:r>
            <a:r>
              <a:rPr lang="ru-RU" sz="2000" dirty="0" err="1">
                <a:latin typeface="Times New Roman"/>
                <a:ea typeface="Times New Roman"/>
              </a:rPr>
              <a:t>пасивний</a:t>
            </a:r>
            <a:r>
              <a:rPr lang="ru-RU" sz="2000" dirty="0">
                <a:latin typeface="Times New Roman"/>
                <a:ea typeface="Times New Roman"/>
              </a:rPr>
              <a:t>, так і </a:t>
            </a:r>
            <a:r>
              <a:rPr lang="ru-RU" sz="2000" dirty="0" err="1">
                <a:latin typeface="Times New Roman"/>
                <a:ea typeface="Times New Roman"/>
              </a:rPr>
              <a:t>активний</a:t>
            </a:r>
            <a:r>
              <a:rPr lang="ru-RU" sz="2000" dirty="0">
                <a:latin typeface="Times New Roman"/>
                <a:ea typeface="Times New Roman"/>
              </a:rPr>
              <a:t> характер. </a:t>
            </a:r>
            <a:endParaRPr lang="ru-RU" dirty="0">
              <a:latin typeface="Times New Roman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1631182"/>
            <a:ext cx="396044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uk-UA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Активна реакція</a:t>
            </a:r>
            <a:r>
              <a:rPr lang="uk-UA" sz="2000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endParaRPr lang="uk-UA" sz="20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uk-UA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полягає </a:t>
            </a:r>
            <a:r>
              <a:rPr lang="uk-UA" sz="2000" dirty="0">
                <a:solidFill>
                  <a:prstClr val="black"/>
                </a:solidFill>
                <a:latin typeface="Times New Roman"/>
                <a:ea typeface="Times New Roman"/>
              </a:rPr>
              <a:t>в демонстрації образи, у вимозі вибачень, в заподіянні відповідної образи, а також у спробі з'ясувати стосунки, аж до дистанціювання і припинення відносин з кривдником.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98" y="1628800"/>
            <a:ext cx="3888432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179705" lvl="0" indent="269875" algn="ctr"/>
            <a:r>
              <a:rPr lang="ru-RU" sz="20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Пасивна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 реакція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</a:p>
          <a:p>
            <a:pPr marR="179705" lvl="0" indent="269875" algn="just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або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форма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виражається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в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спробі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приховати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від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кривдника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свої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почуття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, не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звертати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уваги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на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заподіяну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образу, забути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неприємну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ситуацію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і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зберегти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відносини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на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колишньому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"/>
                <a:ea typeface="Times New Roman"/>
              </a:rPr>
              <a:t>рівні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6146" name="Picture 2" descr="D:\картиночкие6\vgif-ru-1767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36188"/>
            <a:ext cx="35283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артиночкие6\17726222fdbdf0d51d7204af2280aa2d_w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4" y="4136187"/>
            <a:ext cx="365005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478413"/>
            <a:ext cx="547260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У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</a:rPr>
              <a:t>психологічній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 структурі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</a:rPr>
              <a:t>образи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Юр</a:t>
            </a:r>
            <a:r>
              <a:rPr lang="uk-UA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ій</a:t>
            </a:r>
            <a:r>
              <a:rPr lang="uk-UA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Орлов </a:t>
            </a:r>
            <a:r>
              <a:rPr lang="ru-RU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виділив</a:t>
            </a: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три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</a:rPr>
              <a:t>елементи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:</a:t>
            </a:r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endParaRPr lang="ru-RU" sz="16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503" y="310007"/>
            <a:ext cx="2088232" cy="292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3381" y="3232142"/>
            <a:ext cx="1522475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Юрій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Михайлович Орлов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966" y="1500856"/>
            <a:ext cx="182729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Очікування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6802" y="4119109"/>
            <a:ext cx="158614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Реальність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4067" y="3740771"/>
            <a:ext cx="145033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 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Оцінка</a:t>
            </a:r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  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171" name="Picture 3" descr="D:\картиночкие6\stick-figure-check-cancel-500-clr-707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99" y="4319164"/>
            <a:ext cx="3266064" cy="231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картиночкие6\figure-graph-top-earnings-500-clr-1057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0337"/>
            <a:ext cx="3679131" cy="2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картиночкие6\complete-bridge-puzzle-500-clr-722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7" y="1900966"/>
            <a:ext cx="3570611" cy="21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2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46544" y="3255940"/>
            <a:ext cx="176022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Люсиль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Болл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60648"/>
            <a:ext cx="3858107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виглядає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ображена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людина?</a:t>
            </a:r>
          </a:p>
        </p:txBody>
      </p:sp>
      <p:pic>
        <p:nvPicPr>
          <p:cNvPr id="8194" name="Picture 2" descr="D:\картиночкие6\1A1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9" y="5171510"/>
            <a:ext cx="3431233" cy="168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картиночкие6\1VC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8" y="2985210"/>
            <a:ext cx="3362145" cy="21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картиночкие6\6q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17" y="1076494"/>
            <a:ext cx="3299379" cy="19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картиночкие6\DG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0" y="3051545"/>
            <a:ext cx="2982826" cy="21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картиночкие6\giphy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75" y="3789040"/>
            <a:ext cx="2862368" cy="30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картиночкие6\JW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75" y="982662"/>
            <a:ext cx="2853905" cy="22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картиночкие6\PeC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98" y="5171511"/>
            <a:ext cx="2931398" cy="168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картиночкие6\2Hx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9" y="1076494"/>
            <a:ext cx="3222534" cy="19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766</Words>
  <Application>Microsoft Office PowerPoint</Application>
  <PresentationFormat>Экран (4:3)</PresentationFormat>
  <Paragraphs>91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Танасиенко</dc:creator>
  <cp:lastModifiedBy>user</cp:lastModifiedBy>
  <cp:revision>46</cp:revision>
  <dcterms:created xsi:type="dcterms:W3CDTF">2019-04-14T12:46:03Z</dcterms:created>
  <dcterms:modified xsi:type="dcterms:W3CDTF">2019-05-27T01:29:03Z</dcterms:modified>
</cp:coreProperties>
</file>