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5" r:id="rId3"/>
    <p:sldId id="274" r:id="rId4"/>
    <p:sldId id="262" r:id="rId5"/>
    <p:sldId id="264" r:id="rId6"/>
    <p:sldId id="265" r:id="rId7"/>
    <p:sldId id="272" r:id="rId8"/>
    <p:sldId id="267" r:id="rId9"/>
    <p:sldId id="266" r:id="rId10"/>
    <p:sldId id="268" r:id="rId11"/>
    <p:sldId id="273" r:id="rId12"/>
    <p:sldId id="269" r:id="rId13"/>
    <p:sldId id="276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582" autoAdjust="0"/>
  </p:normalViewPr>
  <p:slideViewPr>
    <p:cSldViewPr>
      <p:cViewPr varScale="1">
        <p:scale>
          <a:sx n="70" d="100"/>
          <a:sy n="70" d="100"/>
        </p:scale>
        <p:origin x="13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82574-CBD1-46CB-9538-CA02F8007458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98381-9810-43D0-BE52-ED9601C75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3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381-9810-43D0-BE52-ED9601C759D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4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DD9-CD20-449D-B962-02E7C6AA1D2D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5785BD-5A55-4661-B6A5-DCD6AB5846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3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DD9-CD20-449D-B962-02E7C6AA1D2D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85BD-5A55-4661-B6A5-DCD6AB584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DD9-CD20-449D-B962-02E7C6AA1D2D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85BD-5A55-4661-B6A5-DCD6AB584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467DD9-CD20-449D-B962-02E7C6AA1D2D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F5785BD-5A55-4661-B6A5-DCD6AB5846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3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DD9-CD20-449D-B962-02E7C6AA1D2D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85BD-5A55-4661-B6A5-DCD6AB5846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3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DD9-CD20-449D-B962-02E7C6AA1D2D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85BD-5A55-4661-B6A5-DCD6AB5846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3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85BD-5A55-4661-B6A5-DCD6AB5846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DD9-CD20-449D-B962-02E7C6AA1D2D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3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DD9-CD20-449D-B962-02E7C6AA1D2D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85BD-5A55-4661-B6A5-DCD6AB5846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3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DD9-CD20-449D-B962-02E7C6AA1D2D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85BD-5A55-4661-B6A5-DCD6AB584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467DD9-CD20-449D-B962-02E7C6AA1D2D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5785BD-5A55-4661-B6A5-DCD6AB5846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3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DD9-CD20-449D-B962-02E7C6AA1D2D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5785BD-5A55-4661-B6A5-DCD6AB5846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3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467DD9-CD20-449D-B962-02E7C6AA1D2D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F5785BD-5A55-4661-B6A5-DCD6AB5846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3000"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icey\Downloads\bd5d5bc08d62bf9.mp3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icey\Downloads\bd5d5bc08d62bf9.mp3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060848"/>
            <a:ext cx="7128792" cy="316835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rgbClr val="FFFF00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solidFill>
                  <a:srgbClr val="002060"/>
                </a:solidFill>
              </a:rPr>
              <a:t/>
            </a:r>
            <a:br>
              <a:rPr lang="ru-RU" b="1" cap="all" dirty="0" smtClean="0">
                <a:solidFill>
                  <a:srgbClr val="002060"/>
                </a:solidFill>
              </a:rPr>
            </a:br>
            <a:r>
              <a:rPr lang="ru-RU" b="1" cap="all" dirty="0" smtClean="0">
                <a:solidFill>
                  <a:srgbClr val="002060"/>
                </a:solidFill>
              </a:rPr>
              <a:t/>
            </a:r>
            <a:br>
              <a:rPr lang="ru-RU" b="1" cap="all" dirty="0" smtClean="0">
                <a:solidFill>
                  <a:srgbClr val="002060"/>
                </a:solidFill>
              </a:rPr>
            </a:br>
            <a:r>
              <a:rPr lang="ru-RU" b="1" cap="all" dirty="0">
                <a:solidFill>
                  <a:srgbClr val="002060"/>
                </a:solidFill>
              </a:rPr>
              <a:t/>
            </a:r>
            <a:br>
              <a:rPr lang="ru-RU" b="1" cap="all" dirty="0">
                <a:solidFill>
                  <a:srgbClr val="002060"/>
                </a:solidFill>
              </a:rPr>
            </a:br>
            <a:r>
              <a:rPr lang="ru-RU" b="1" cap="all" dirty="0" smtClean="0">
                <a:solidFill>
                  <a:srgbClr val="002060"/>
                </a:solidFill>
              </a:rPr>
              <a:t/>
            </a:r>
            <a:br>
              <a:rPr lang="ru-RU" b="1" cap="all" dirty="0" smtClean="0">
                <a:solidFill>
                  <a:srgbClr val="002060"/>
                </a:solidFill>
              </a:rPr>
            </a:br>
            <a:r>
              <a:rPr lang="ru-RU" sz="1800" b="1" cap="all" dirty="0" err="1" smtClean="0">
                <a:solidFill>
                  <a:srgbClr val="002060"/>
                </a:solidFill>
              </a:rPr>
              <a:t>Міністерство</a:t>
            </a:r>
            <a:r>
              <a:rPr lang="ru-RU" sz="1800" b="1" cap="all" dirty="0" smtClean="0">
                <a:solidFill>
                  <a:srgbClr val="002060"/>
                </a:solidFill>
              </a:rPr>
              <a:t> </a:t>
            </a:r>
            <a:r>
              <a:rPr lang="ru-RU" sz="1800" b="1" cap="all" dirty="0" err="1" smtClean="0">
                <a:solidFill>
                  <a:srgbClr val="002060"/>
                </a:solidFill>
              </a:rPr>
              <a:t>освіти</a:t>
            </a:r>
            <a:r>
              <a:rPr lang="ru-RU" sz="1800" b="1" cap="all" dirty="0" smtClean="0">
                <a:solidFill>
                  <a:srgbClr val="002060"/>
                </a:solidFill>
              </a:rPr>
              <a:t> і науки</a:t>
            </a:r>
            <a:br>
              <a:rPr lang="ru-RU" sz="1800" b="1" cap="all" dirty="0" smtClean="0">
                <a:solidFill>
                  <a:srgbClr val="002060"/>
                </a:solidFill>
              </a:rPr>
            </a:br>
            <a:r>
              <a:rPr lang="ru-RU" sz="1800" b="1" cap="all" dirty="0" err="1" smtClean="0">
                <a:solidFill>
                  <a:srgbClr val="002060"/>
                </a:solidFill>
              </a:rPr>
              <a:t>Міністерство</a:t>
            </a:r>
            <a:r>
              <a:rPr lang="ru-RU" sz="1800" b="1" cap="all" dirty="0" smtClean="0">
                <a:solidFill>
                  <a:srgbClr val="002060"/>
                </a:solidFill>
              </a:rPr>
              <a:t> </a:t>
            </a:r>
            <a:r>
              <a:rPr lang="ru-RU" sz="1800" b="1" cap="all" dirty="0" err="1" smtClean="0">
                <a:solidFill>
                  <a:srgbClr val="002060"/>
                </a:solidFill>
              </a:rPr>
              <a:t>охорони</a:t>
            </a:r>
            <a:r>
              <a:rPr lang="ru-RU" sz="1800" b="1" cap="all" dirty="0" smtClean="0">
                <a:solidFill>
                  <a:srgbClr val="002060"/>
                </a:solidFill>
              </a:rPr>
              <a:t>  </a:t>
            </a:r>
            <a:r>
              <a:rPr lang="ru-RU" sz="1800" b="1" cap="all" dirty="0" err="1" smtClean="0">
                <a:solidFill>
                  <a:srgbClr val="002060"/>
                </a:solidFill>
              </a:rPr>
              <a:t>здоров’я</a:t>
            </a:r>
            <a:r>
              <a:rPr lang="ru-RU" sz="1800" b="1" cap="all" dirty="0" smtClean="0">
                <a:solidFill>
                  <a:srgbClr val="002060"/>
                </a:solidFill>
              </a:rPr>
              <a:t/>
            </a:r>
            <a:br>
              <a:rPr lang="ru-RU" sz="1800" b="1" cap="all" dirty="0" smtClean="0">
                <a:solidFill>
                  <a:srgbClr val="002060"/>
                </a:solidFill>
              </a:rPr>
            </a:br>
            <a:r>
              <a:rPr lang="ru-RU" sz="1800" b="1" cap="all" dirty="0" smtClean="0">
                <a:solidFill>
                  <a:srgbClr val="002060"/>
                </a:solidFill>
              </a:rPr>
              <a:t>КЗ </a:t>
            </a:r>
            <a:r>
              <a:rPr lang="ru-RU" sz="1800" b="1" cap="all" dirty="0" err="1" smtClean="0">
                <a:solidFill>
                  <a:srgbClr val="002060"/>
                </a:solidFill>
              </a:rPr>
              <a:t>Білгород-Дністровський</a:t>
            </a:r>
            <a:r>
              <a:rPr lang="ru-RU" sz="1800" b="1" cap="all" dirty="0" smtClean="0">
                <a:solidFill>
                  <a:srgbClr val="002060"/>
                </a:solidFill>
              </a:rPr>
              <a:t> </a:t>
            </a:r>
            <a:r>
              <a:rPr lang="ru-RU" sz="1800" b="1" cap="all" dirty="0" err="1" smtClean="0">
                <a:solidFill>
                  <a:srgbClr val="002060"/>
                </a:solidFill>
              </a:rPr>
              <a:t>медичний</a:t>
            </a:r>
            <a:r>
              <a:rPr lang="ru-RU" sz="1800" b="1" cap="all" dirty="0" smtClean="0">
                <a:solidFill>
                  <a:srgbClr val="002060"/>
                </a:solidFill>
              </a:rPr>
              <a:t> </a:t>
            </a:r>
            <a:r>
              <a:rPr lang="ru-RU" sz="1800" b="1" cap="all" dirty="0" err="1" smtClean="0">
                <a:solidFill>
                  <a:srgbClr val="002060"/>
                </a:solidFill>
              </a:rPr>
              <a:t>фаховий</a:t>
            </a:r>
            <a:r>
              <a:rPr lang="ru-RU" sz="1800" b="1" cap="all" dirty="0" smtClean="0">
                <a:solidFill>
                  <a:srgbClr val="002060"/>
                </a:solidFill>
              </a:rPr>
              <a:t> </a:t>
            </a:r>
            <a:r>
              <a:rPr lang="ru-RU" sz="1800" b="1" cap="all" dirty="0" err="1" smtClean="0">
                <a:solidFill>
                  <a:srgbClr val="002060"/>
                </a:solidFill>
              </a:rPr>
              <a:t>коледж</a:t>
            </a:r>
            <a:r>
              <a:rPr lang="ru-RU" sz="1800" b="1" cap="all" dirty="0" smtClean="0">
                <a:solidFill>
                  <a:srgbClr val="002060"/>
                </a:solidFill>
              </a:rPr>
              <a:t/>
            </a:r>
            <a:br>
              <a:rPr lang="ru-RU" sz="1800" b="1" cap="all" dirty="0" smtClean="0">
                <a:solidFill>
                  <a:srgbClr val="002060"/>
                </a:solidFill>
              </a:rPr>
            </a:br>
            <a:r>
              <a:rPr lang="ru-RU" sz="1800" b="1" cap="all" dirty="0" err="1" smtClean="0">
                <a:solidFill>
                  <a:srgbClr val="002060"/>
                </a:solidFill>
              </a:rPr>
              <a:t>Циклова</a:t>
            </a:r>
            <a:r>
              <a:rPr lang="ru-RU" sz="1800" b="1" cap="all" dirty="0" smtClean="0">
                <a:solidFill>
                  <a:srgbClr val="002060"/>
                </a:solidFill>
              </a:rPr>
              <a:t> </a:t>
            </a:r>
            <a:r>
              <a:rPr lang="ru-RU" sz="1800" b="1" cap="all" dirty="0" err="1" smtClean="0">
                <a:solidFill>
                  <a:srgbClr val="002060"/>
                </a:solidFill>
              </a:rPr>
              <a:t>комісія</a:t>
            </a:r>
            <a:r>
              <a:rPr lang="ru-RU" sz="1800" b="1" cap="all" dirty="0" smtClean="0">
                <a:solidFill>
                  <a:srgbClr val="002060"/>
                </a:solidFill>
              </a:rPr>
              <a:t> </a:t>
            </a:r>
            <a:r>
              <a:rPr lang="ru-RU" sz="1800" b="1" cap="all" dirty="0" err="1" smtClean="0">
                <a:solidFill>
                  <a:srgbClr val="002060"/>
                </a:solidFill>
              </a:rPr>
              <a:t>фундаментальних</a:t>
            </a:r>
            <a:r>
              <a:rPr lang="ru-RU" sz="1800" b="1" cap="all" dirty="0" smtClean="0">
                <a:solidFill>
                  <a:srgbClr val="002060"/>
                </a:solidFill>
              </a:rPr>
              <a:t> та </a:t>
            </a:r>
            <a:r>
              <a:rPr lang="ru-RU" sz="1800" b="1" cap="all" dirty="0" err="1" smtClean="0">
                <a:solidFill>
                  <a:srgbClr val="002060"/>
                </a:solidFill>
              </a:rPr>
              <a:t>професійно</a:t>
            </a:r>
            <a:r>
              <a:rPr lang="ru-RU" sz="1800" b="1" cap="all" dirty="0" smtClean="0">
                <a:solidFill>
                  <a:srgbClr val="002060"/>
                </a:solidFill>
              </a:rPr>
              <a:t>- </a:t>
            </a:r>
            <a:r>
              <a:rPr lang="ru-RU" sz="1800" b="1" cap="all" dirty="0" err="1" smtClean="0">
                <a:solidFill>
                  <a:srgbClr val="002060"/>
                </a:solidFill>
              </a:rPr>
              <a:t>орієнтованих</a:t>
            </a:r>
            <a:r>
              <a:rPr lang="ru-RU" sz="1800" b="1" cap="all" dirty="0" smtClean="0">
                <a:solidFill>
                  <a:srgbClr val="002060"/>
                </a:solidFill>
              </a:rPr>
              <a:t> </a:t>
            </a:r>
            <a:r>
              <a:rPr lang="ru-RU" sz="1800" b="1" cap="all" dirty="0" err="1" smtClean="0">
                <a:solidFill>
                  <a:srgbClr val="002060"/>
                </a:solidFill>
              </a:rPr>
              <a:t>дисциплін</a:t>
            </a:r>
            <a:r>
              <a:rPr lang="ru-RU" sz="1800" b="1" cap="all" dirty="0" smtClean="0">
                <a:solidFill>
                  <a:srgbClr val="002060"/>
                </a:solidFill>
              </a:rPr>
              <a:t/>
            </a:r>
            <a:br>
              <a:rPr lang="ru-RU" sz="1800" b="1" cap="all" dirty="0" smtClean="0">
                <a:solidFill>
                  <a:srgbClr val="002060"/>
                </a:solidFill>
              </a:rPr>
            </a:br>
            <a:r>
              <a:rPr lang="ru-RU" sz="1800" b="1" cap="all" dirty="0" err="1" smtClean="0">
                <a:solidFill>
                  <a:srgbClr val="002060"/>
                </a:solidFill>
              </a:rPr>
              <a:t>Доповідь</a:t>
            </a:r>
            <a:r>
              <a:rPr lang="ru-RU" sz="1800" b="1" cap="all" dirty="0" smtClean="0">
                <a:solidFill>
                  <a:srgbClr val="002060"/>
                </a:solidFill>
              </a:rPr>
              <a:t>- </a:t>
            </a:r>
            <a:r>
              <a:rPr lang="ru-RU" sz="1800" b="1" cap="all" dirty="0" err="1" smtClean="0">
                <a:solidFill>
                  <a:srgbClr val="002060"/>
                </a:solidFill>
              </a:rPr>
              <a:t>презентація</a:t>
            </a:r>
            <a:r>
              <a:rPr lang="ru-RU" sz="1800" b="1" cap="all" dirty="0" smtClean="0">
                <a:solidFill>
                  <a:srgbClr val="002060"/>
                </a:solidFill>
              </a:rPr>
              <a:t> </a:t>
            </a:r>
            <a:br>
              <a:rPr lang="ru-RU" sz="1800" b="1" cap="all" dirty="0" smtClean="0">
                <a:solidFill>
                  <a:srgbClr val="002060"/>
                </a:solidFill>
              </a:rPr>
            </a:br>
            <a:r>
              <a:rPr lang="ru-RU" sz="1800" b="1" cap="all" dirty="0" smtClean="0">
                <a:solidFill>
                  <a:srgbClr val="002060"/>
                </a:solidFill>
              </a:rPr>
              <a:t>Тема: </a:t>
            </a:r>
            <a:r>
              <a:rPr lang="ru-RU" sz="1800" b="1" cap="all" dirty="0" err="1" smtClean="0">
                <a:solidFill>
                  <a:srgbClr val="002060"/>
                </a:solidFill>
              </a:rPr>
              <a:t>Ментальне</a:t>
            </a:r>
            <a:r>
              <a:rPr lang="ru-RU" sz="1800" b="1" cap="all" dirty="0" smtClean="0">
                <a:solidFill>
                  <a:srgbClr val="002060"/>
                </a:solidFill>
              </a:rPr>
              <a:t> </a:t>
            </a:r>
            <a:r>
              <a:rPr lang="ru-RU" sz="1800" b="1" cap="all" dirty="0" err="1" smtClean="0">
                <a:solidFill>
                  <a:srgbClr val="002060"/>
                </a:solidFill>
              </a:rPr>
              <a:t>здоров’я</a:t>
            </a:r>
            <a:r>
              <a:rPr lang="ru-RU" sz="1800" b="1" cap="all" dirty="0" smtClean="0">
                <a:solidFill>
                  <a:srgbClr val="002060"/>
                </a:solidFill>
              </a:rPr>
              <a:t> </a:t>
            </a:r>
            <a:r>
              <a:rPr lang="ru-RU" sz="1800" b="1" cap="all" dirty="0" err="1" smtClean="0">
                <a:solidFill>
                  <a:srgbClr val="002060"/>
                </a:solidFill>
              </a:rPr>
              <a:t>освітян</a:t>
            </a:r>
            <a:r>
              <a:rPr lang="ru-RU" sz="1800" b="1" cap="all" dirty="0" smtClean="0">
                <a:solidFill>
                  <a:srgbClr val="002060"/>
                </a:solidFill>
              </a:rPr>
              <a:t> у </a:t>
            </a:r>
            <a:r>
              <a:rPr lang="ru-RU" sz="1800" b="1" cap="all" dirty="0" err="1" smtClean="0">
                <a:solidFill>
                  <a:srgbClr val="002060"/>
                </a:solidFill>
              </a:rPr>
              <a:t>військовий</a:t>
            </a:r>
            <a:r>
              <a:rPr lang="ru-RU" sz="1800" b="1" cap="all" dirty="0" smtClean="0">
                <a:solidFill>
                  <a:srgbClr val="002060"/>
                </a:solidFill>
              </a:rPr>
              <a:t> час</a:t>
            </a:r>
            <a:br>
              <a:rPr lang="ru-RU" sz="1800" b="1" cap="all" dirty="0" smtClean="0">
                <a:solidFill>
                  <a:srgbClr val="002060"/>
                </a:solidFill>
              </a:rPr>
            </a:br>
            <a:r>
              <a:rPr lang="ru-RU" sz="1400" b="1" cap="all" dirty="0" smtClean="0">
                <a:solidFill>
                  <a:schemeClr val="bg1"/>
                </a:solidFill>
              </a:rPr>
              <a:t/>
            </a:r>
            <a:br>
              <a:rPr lang="ru-RU" sz="1400" b="1" cap="all" dirty="0" smtClean="0">
                <a:solidFill>
                  <a:schemeClr val="bg1"/>
                </a:solidFill>
              </a:rPr>
            </a:br>
            <a:r>
              <a:rPr lang="ru-RU" sz="1400" b="1" cap="all" dirty="0">
                <a:solidFill>
                  <a:schemeClr val="bg1"/>
                </a:solidFill>
              </a:rPr>
              <a:t/>
            </a:r>
            <a:br>
              <a:rPr lang="ru-RU" sz="1400" b="1" cap="all" dirty="0">
                <a:solidFill>
                  <a:schemeClr val="bg1"/>
                </a:solidFill>
              </a:rPr>
            </a:br>
            <a:r>
              <a:rPr lang="ru-RU" sz="1200" b="1" cap="all" dirty="0" err="1" smtClean="0">
                <a:solidFill>
                  <a:schemeClr val="bg1"/>
                </a:solidFill>
              </a:rPr>
              <a:t>Викладач</a:t>
            </a:r>
            <a:r>
              <a:rPr lang="ru-RU" sz="1200" b="1" cap="all" dirty="0" smtClean="0">
                <a:solidFill>
                  <a:schemeClr val="bg1"/>
                </a:solidFill>
              </a:rPr>
              <a:t>  ІІ  </a:t>
            </a:r>
            <a:r>
              <a:rPr lang="ru-RU" sz="1200" b="1" cap="all" dirty="0" err="1" smtClean="0">
                <a:solidFill>
                  <a:schemeClr val="bg1"/>
                </a:solidFill>
              </a:rPr>
              <a:t>категорії</a:t>
            </a:r>
            <a:r>
              <a:rPr lang="ru-RU" sz="1200" b="1" cap="all" dirty="0" smtClean="0">
                <a:solidFill>
                  <a:schemeClr val="bg1"/>
                </a:solidFill>
              </a:rPr>
              <a:t>   </a:t>
            </a:r>
            <a:r>
              <a:rPr lang="ru-RU" sz="1200" b="1" cap="all" dirty="0" err="1" smtClean="0">
                <a:solidFill>
                  <a:schemeClr val="bg1"/>
                </a:solidFill>
              </a:rPr>
              <a:t>Ванюшкіна</a:t>
            </a:r>
            <a:r>
              <a:rPr lang="ru-RU" sz="1200" b="1" cap="all" dirty="0" smtClean="0">
                <a:solidFill>
                  <a:schemeClr val="bg1"/>
                </a:solidFill>
              </a:rPr>
              <a:t> О.А.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106760"/>
            <a:ext cx="10801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</a:t>
            </a:r>
          </a:p>
        </p:txBody>
      </p:sp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9592" y="620688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Підтримувати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власне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ментальне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здоров’я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можна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самостійно</a:t>
            </a:r>
            <a:r>
              <a:rPr lang="ru-RU" sz="2800" b="1" dirty="0" smtClean="0">
                <a:solidFill>
                  <a:srgbClr val="002060"/>
                </a:solidFill>
              </a:rPr>
              <a:t>. </a:t>
            </a:r>
          </a:p>
          <a:p>
            <a:pPr algn="ctr"/>
            <a:r>
              <a:rPr lang="ru-RU" sz="2800" b="1" u="sng" dirty="0" smtClean="0">
                <a:solidFill>
                  <a:srgbClr val="FFC000"/>
                </a:solidFill>
              </a:rPr>
              <a:t>Для </a:t>
            </a:r>
            <a:r>
              <a:rPr lang="ru-RU" sz="2800" b="1" u="sng" dirty="0" err="1" smtClean="0">
                <a:solidFill>
                  <a:srgbClr val="FFC000"/>
                </a:solidFill>
              </a:rPr>
              <a:t>цього</a:t>
            </a:r>
            <a:r>
              <a:rPr lang="ru-RU" sz="2800" b="1" u="sng" dirty="0" smtClean="0">
                <a:solidFill>
                  <a:srgbClr val="FFC000"/>
                </a:solidFill>
              </a:rPr>
              <a:t> </a:t>
            </a:r>
            <a:r>
              <a:rPr lang="ru-RU" sz="2800" b="1" u="sng" dirty="0" err="1" smtClean="0">
                <a:solidFill>
                  <a:srgbClr val="FFC000"/>
                </a:solidFill>
              </a:rPr>
              <a:t>необхідно</a:t>
            </a:r>
            <a:r>
              <a:rPr lang="ru-RU" sz="2800" b="1" u="sng" dirty="0" smtClean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204864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</a:rPr>
              <a:t>●</a:t>
            </a:r>
            <a:r>
              <a:rPr lang="ru-RU" sz="2400" dirty="0" err="1" smtClean="0">
                <a:solidFill>
                  <a:schemeClr val="bg2"/>
                </a:solidFill>
              </a:rPr>
              <a:t>дбати</a:t>
            </a:r>
            <a:r>
              <a:rPr lang="ru-RU" sz="2400" dirty="0" smtClean="0">
                <a:solidFill>
                  <a:schemeClr val="bg2"/>
                </a:solidFill>
              </a:rPr>
              <a:t> про режим сну;</a:t>
            </a:r>
          </a:p>
          <a:p>
            <a:pPr algn="just"/>
            <a:endParaRPr lang="ru-RU" sz="2400" dirty="0" smtClean="0">
              <a:solidFill>
                <a:schemeClr val="bg2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2"/>
                </a:solidFill>
              </a:rPr>
              <a:t>●</a:t>
            </a:r>
            <a:r>
              <a:rPr lang="ru-RU" sz="2400" dirty="0" err="1" smtClean="0">
                <a:solidFill>
                  <a:schemeClr val="bg2"/>
                </a:solidFill>
              </a:rPr>
              <a:t>уникати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стресових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ситуацій</a:t>
            </a:r>
            <a:r>
              <a:rPr lang="ru-RU" sz="2400" dirty="0" smtClean="0">
                <a:solidFill>
                  <a:schemeClr val="bg2"/>
                </a:solidFill>
              </a:rPr>
              <a:t> та </a:t>
            </a:r>
          </a:p>
          <a:p>
            <a:pPr algn="just"/>
            <a:r>
              <a:rPr lang="ru-RU" sz="2400" dirty="0" err="1" smtClean="0">
                <a:solidFill>
                  <a:schemeClr val="bg2"/>
                </a:solidFill>
              </a:rPr>
              <a:t>навчитись</a:t>
            </a:r>
            <a:r>
              <a:rPr lang="ru-RU" sz="2400" dirty="0" smtClean="0">
                <a:solidFill>
                  <a:schemeClr val="bg2"/>
                </a:solidFill>
              </a:rPr>
              <a:t> адекватно на них </a:t>
            </a:r>
            <a:r>
              <a:rPr lang="ru-RU" sz="2400" dirty="0" err="1" smtClean="0">
                <a:solidFill>
                  <a:schemeClr val="bg2"/>
                </a:solidFill>
              </a:rPr>
              <a:t>реагувати</a:t>
            </a:r>
            <a:r>
              <a:rPr lang="ru-RU" sz="2400" dirty="0" smtClean="0">
                <a:solidFill>
                  <a:schemeClr val="bg2"/>
                </a:solidFill>
              </a:rPr>
              <a:t>;</a:t>
            </a:r>
          </a:p>
          <a:p>
            <a:pPr algn="just"/>
            <a:endParaRPr lang="ru-RU" sz="2400" dirty="0" smtClean="0">
              <a:solidFill>
                <a:schemeClr val="bg2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2"/>
                </a:solidFill>
              </a:rPr>
              <a:t>●</a:t>
            </a:r>
            <a:r>
              <a:rPr lang="ru-RU" sz="2400" dirty="0" err="1" smtClean="0">
                <a:solidFill>
                  <a:schemeClr val="bg2"/>
                </a:solidFill>
              </a:rPr>
              <a:t>збалансувати</a:t>
            </a:r>
            <a:r>
              <a:rPr lang="ru-RU" sz="2400" dirty="0" smtClean="0">
                <a:solidFill>
                  <a:schemeClr val="bg2"/>
                </a:solidFill>
              </a:rPr>
              <a:t>  </a:t>
            </a:r>
            <a:r>
              <a:rPr lang="ru-RU" sz="2400" dirty="0" err="1" smtClean="0">
                <a:solidFill>
                  <a:schemeClr val="bg2"/>
                </a:solidFill>
              </a:rPr>
              <a:t>харчування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і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додати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фізичної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активності</a:t>
            </a:r>
            <a:r>
              <a:rPr lang="ru-RU" sz="2400" dirty="0" smtClean="0">
                <a:solidFill>
                  <a:schemeClr val="bg2"/>
                </a:solidFill>
              </a:rPr>
              <a:t> — </a:t>
            </a:r>
            <a:r>
              <a:rPr lang="ru-RU" sz="2400" dirty="0" err="1" smtClean="0">
                <a:solidFill>
                  <a:schemeClr val="bg2"/>
                </a:solidFill>
              </a:rPr>
              <a:t>іноді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достатньо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активізувати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організм</a:t>
            </a:r>
            <a:r>
              <a:rPr lang="ru-RU" sz="2400" dirty="0" smtClean="0">
                <a:solidFill>
                  <a:schemeClr val="bg2"/>
                </a:solidFill>
              </a:rPr>
              <a:t> та </a:t>
            </a:r>
            <a:r>
              <a:rPr lang="ru-RU" sz="2400" dirty="0" err="1" smtClean="0">
                <a:solidFill>
                  <a:schemeClr val="bg2"/>
                </a:solidFill>
              </a:rPr>
              <a:t>налагодити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гормональний</a:t>
            </a:r>
            <a:r>
              <a:rPr lang="ru-RU" sz="2400" dirty="0" smtClean="0">
                <a:solidFill>
                  <a:schemeClr val="bg2"/>
                </a:solidFill>
              </a:rPr>
              <a:t> фон, </a:t>
            </a:r>
            <a:r>
              <a:rPr lang="ru-RU" sz="2400" dirty="0" err="1" smtClean="0">
                <a:solidFill>
                  <a:schemeClr val="bg2"/>
                </a:solidFill>
              </a:rPr>
              <a:t>щоб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виправити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ситуацію</a:t>
            </a:r>
            <a:r>
              <a:rPr lang="ru-RU" sz="2400" dirty="0" smtClean="0">
                <a:solidFill>
                  <a:schemeClr val="bg2"/>
                </a:solidFill>
              </a:rPr>
              <a:t>.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0"/>
            <a:ext cx="8640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620688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7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простих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способів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зберегти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ментальне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здоров’я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 1. </a:t>
            </a:r>
            <a:r>
              <a:rPr lang="ru-RU" b="1" dirty="0" err="1" smtClean="0">
                <a:solidFill>
                  <a:schemeClr val="bg2"/>
                </a:solidFill>
              </a:rPr>
              <a:t>Чіткий</a:t>
            </a:r>
            <a:r>
              <a:rPr lang="ru-RU" b="1" dirty="0" smtClean="0">
                <a:solidFill>
                  <a:schemeClr val="bg2"/>
                </a:solidFill>
              </a:rPr>
              <a:t> та </a:t>
            </a:r>
            <a:r>
              <a:rPr lang="ru-RU" b="1" dirty="0" err="1" smtClean="0">
                <a:solidFill>
                  <a:schemeClr val="bg2"/>
                </a:solidFill>
              </a:rPr>
              <a:t>сталий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розпорядок</a:t>
            </a:r>
            <a:r>
              <a:rPr lang="ru-RU" b="1" dirty="0" smtClean="0">
                <a:solidFill>
                  <a:schemeClr val="bg2"/>
                </a:solidFill>
              </a:rPr>
              <a:t> дня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2348880"/>
            <a:ext cx="2911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2. </a:t>
            </a:r>
            <a:r>
              <a:rPr lang="ru-RU" b="1" dirty="0" err="1" smtClean="0">
                <a:solidFill>
                  <a:schemeClr val="bg2"/>
                </a:solidFill>
              </a:rPr>
              <a:t>Фізична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активність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140968"/>
            <a:ext cx="349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3. </a:t>
            </a:r>
            <a:r>
              <a:rPr lang="ru-RU" b="1" dirty="0" err="1" smtClean="0">
                <a:solidFill>
                  <a:schemeClr val="bg2"/>
                </a:solidFill>
              </a:rPr>
              <a:t>Повноцінне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харчування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509120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5. </a:t>
            </a:r>
            <a:r>
              <a:rPr lang="ru-RU" b="1" dirty="0" err="1" smtClean="0">
                <a:solidFill>
                  <a:schemeClr val="bg2"/>
                </a:solidFill>
              </a:rPr>
              <a:t>Тактильні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контакти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4. </a:t>
            </a:r>
            <a:r>
              <a:rPr lang="ru-RU" b="1" dirty="0" err="1" smtClean="0">
                <a:solidFill>
                  <a:schemeClr val="bg2"/>
                </a:solidFill>
              </a:rPr>
              <a:t>Спільні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заняття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з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рідними</a:t>
            </a:r>
            <a:r>
              <a:rPr lang="ru-RU" b="1" dirty="0" smtClean="0">
                <a:solidFill>
                  <a:schemeClr val="bg2"/>
                </a:solidFill>
              </a:rPr>
              <a:t>, </a:t>
            </a:r>
            <a:r>
              <a:rPr lang="ru-RU" b="1" dirty="0" err="1" smtClean="0">
                <a:solidFill>
                  <a:schemeClr val="bg2"/>
                </a:solidFill>
              </a:rPr>
              <a:t>друзями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4797152"/>
            <a:ext cx="378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6. </a:t>
            </a:r>
            <a:r>
              <a:rPr lang="ru-RU" b="1" dirty="0" err="1" smtClean="0">
                <a:solidFill>
                  <a:schemeClr val="bg2"/>
                </a:solidFill>
              </a:rPr>
              <a:t>Можливість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виговоритися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5733256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7. </a:t>
            </a:r>
            <a:r>
              <a:rPr lang="ru-RU" b="1" dirty="0" err="1" smtClean="0">
                <a:solidFill>
                  <a:schemeClr val="bg2"/>
                </a:solidFill>
              </a:rPr>
              <a:t>Спрощений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побут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8864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002060"/>
                </a:solidFill>
              </a:rPr>
              <a:t>Слід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зауважити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що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між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психікою</a:t>
            </a:r>
            <a:r>
              <a:rPr lang="ru-RU" sz="2000" b="1" dirty="0" smtClean="0">
                <a:solidFill>
                  <a:srgbClr val="002060"/>
                </a:solidFill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</a:rPr>
              <a:t>всіма</a:t>
            </a:r>
            <a:r>
              <a:rPr lang="ru-RU" sz="2000" b="1" dirty="0" smtClean="0">
                <a:solidFill>
                  <a:srgbClr val="002060"/>
                </a:solidFill>
              </a:rPr>
              <a:t> системами </a:t>
            </a:r>
            <a:r>
              <a:rPr lang="ru-RU" sz="2000" b="1" dirty="0" err="1" smtClean="0">
                <a:solidFill>
                  <a:srgbClr val="002060"/>
                </a:solidFill>
              </a:rPr>
              <a:t>організму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існує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міцний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зв’язок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тож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ще</a:t>
            </a:r>
            <a:r>
              <a:rPr lang="ru-RU" sz="2000" b="1" dirty="0" smtClean="0">
                <a:solidFill>
                  <a:srgbClr val="002060"/>
                </a:solidFill>
              </a:rPr>
              <a:t> до </a:t>
            </a:r>
            <a:r>
              <a:rPr lang="ru-RU" sz="2000" b="1" dirty="0" err="1" smtClean="0">
                <a:solidFill>
                  <a:srgbClr val="002060"/>
                </a:solidFill>
              </a:rPr>
              <a:t>діагностування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психічного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розладу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можуть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проявлятись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соматичні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захворювання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u="sng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2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err="1" smtClean="0">
                <a:solidFill>
                  <a:schemeClr val="bg2"/>
                </a:solidFill>
              </a:rPr>
              <a:t>Головні</a:t>
            </a:r>
            <a:r>
              <a:rPr lang="ru-RU" sz="2000" b="1" i="1" u="sng" dirty="0" smtClean="0">
                <a:solidFill>
                  <a:schemeClr val="bg2"/>
                </a:solidFill>
              </a:rPr>
              <a:t> </a:t>
            </a:r>
            <a:r>
              <a:rPr lang="ru-RU" sz="2000" b="1" i="1" u="sng" dirty="0" err="1" smtClean="0">
                <a:solidFill>
                  <a:schemeClr val="bg2"/>
                </a:solidFill>
              </a:rPr>
              <a:t>ознаки</a:t>
            </a:r>
            <a:r>
              <a:rPr lang="ru-RU" sz="2000" b="1" i="1" u="sng" dirty="0" smtClean="0">
                <a:solidFill>
                  <a:schemeClr val="bg2"/>
                </a:solidFill>
              </a:rPr>
              <a:t> </a:t>
            </a:r>
            <a:r>
              <a:rPr lang="ru-RU" sz="2000" b="1" i="1" u="sng" dirty="0" err="1" smtClean="0">
                <a:solidFill>
                  <a:schemeClr val="bg2"/>
                </a:solidFill>
              </a:rPr>
              <a:t>порушення</a:t>
            </a:r>
            <a:r>
              <a:rPr lang="ru-RU" sz="2000" b="1" i="1" u="sng" dirty="0" smtClean="0">
                <a:solidFill>
                  <a:schemeClr val="bg2"/>
                </a:solidFill>
              </a:rPr>
              <a:t> </a:t>
            </a:r>
            <a:r>
              <a:rPr lang="ru-RU" sz="2000" b="1" i="1" u="sng" dirty="0" err="1" smtClean="0">
                <a:solidFill>
                  <a:schemeClr val="bg2"/>
                </a:solidFill>
              </a:rPr>
              <a:t>психологічної</a:t>
            </a:r>
            <a:r>
              <a:rPr lang="ru-RU" sz="2000" b="1" i="1" u="sng" dirty="0" smtClean="0">
                <a:solidFill>
                  <a:schemeClr val="bg2"/>
                </a:solidFill>
              </a:rPr>
              <a:t> </a:t>
            </a:r>
            <a:r>
              <a:rPr lang="ru-RU" sz="2000" b="1" i="1" u="sng" dirty="0" err="1" smtClean="0">
                <a:solidFill>
                  <a:schemeClr val="bg2"/>
                </a:solidFill>
              </a:rPr>
              <a:t>рівноваги</a:t>
            </a:r>
            <a:r>
              <a:rPr lang="ru-RU" sz="2000" b="1" i="1" u="sng" dirty="0" smtClean="0">
                <a:solidFill>
                  <a:schemeClr val="bg2"/>
                </a:solidFill>
              </a:rPr>
              <a:t> та </a:t>
            </a:r>
            <a:r>
              <a:rPr lang="ru-RU" sz="2000" b="1" i="1" u="sng" dirty="0" err="1" smtClean="0">
                <a:solidFill>
                  <a:schemeClr val="bg2"/>
                </a:solidFill>
              </a:rPr>
              <a:t>перші</a:t>
            </a:r>
            <a:r>
              <a:rPr lang="ru-RU" sz="2000" b="1" i="1" u="sng" dirty="0" smtClean="0">
                <a:solidFill>
                  <a:schemeClr val="bg2"/>
                </a:solidFill>
              </a:rPr>
              <a:t> “</a:t>
            </a:r>
            <a:r>
              <a:rPr lang="ru-RU" sz="2000" b="1" i="1" u="sng" dirty="0" err="1" smtClean="0">
                <a:solidFill>
                  <a:schemeClr val="bg2"/>
                </a:solidFill>
              </a:rPr>
              <a:t>дзвіночки</a:t>
            </a:r>
            <a:r>
              <a:rPr lang="ru-RU" sz="2000" b="1" i="1" u="sng" dirty="0" smtClean="0">
                <a:solidFill>
                  <a:schemeClr val="bg2"/>
                </a:solidFill>
              </a:rPr>
              <a:t>” </a:t>
            </a:r>
            <a:r>
              <a:rPr lang="ru-RU" sz="2000" b="1" i="1" u="sng" dirty="0" err="1" smtClean="0">
                <a:solidFill>
                  <a:schemeClr val="bg2"/>
                </a:solidFill>
              </a:rPr>
              <a:t>ментальних</a:t>
            </a:r>
            <a:r>
              <a:rPr lang="ru-RU" sz="2000" b="1" i="1" u="sng" dirty="0" smtClean="0">
                <a:solidFill>
                  <a:schemeClr val="bg2"/>
                </a:solidFill>
              </a:rPr>
              <a:t> </a:t>
            </a:r>
            <a:r>
              <a:rPr lang="ru-RU" sz="2000" b="1" i="1" u="sng" dirty="0" err="1" smtClean="0">
                <a:solidFill>
                  <a:schemeClr val="bg2"/>
                </a:solidFill>
              </a:rPr>
              <a:t>розладів</a:t>
            </a:r>
            <a:r>
              <a:rPr lang="ru-RU" sz="2000" b="1" i="1" u="sng" dirty="0" smtClean="0">
                <a:solidFill>
                  <a:schemeClr val="bg2"/>
                </a:solidFill>
              </a:rPr>
              <a:t> за </a:t>
            </a:r>
            <a:r>
              <a:rPr lang="ru-RU" sz="2000" b="1" i="1" u="sng" dirty="0" err="1" smtClean="0">
                <a:solidFill>
                  <a:schemeClr val="bg2"/>
                </a:solidFill>
              </a:rPr>
              <a:t>даними</a:t>
            </a:r>
            <a:r>
              <a:rPr lang="ru-RU" sz="2000" b="1" i="1" u="sng" dirty="0" smtClean="0">
                <a:solidFill>
                  <a:schemeClr val="bg2"/>
                </a:solidFill>
              </a:rPr>
              <a:t> ВООЗ:</a:t>
            </a:r>
          </a:p>
          <a:p>
            <a:r>
              <a:rPr lang="ru-RU" dirty="0" smtClean="0"/>
              <a:t>● </a:t>
            </a:r>
            <a:r>
              <a:rPr lang="ru-RU" b="1" dirty="0" err="1" smtClean="0">
                <a:solidFill>
                  <a:schemeClr val="bg2"/>
                </a:solidFill>
              </a:rPr>
              <a:t>фізичні</a:t>
            </a:r>
            <a:r>
              <a:rPr lang="ru-RU" b="1" dirty="0" smtClean="0">
                <a:solidFill>
                  <a:schemeClr val="bg2"/>
                </a:solidFill>
              </a:rPr>
              <a:t> (</a:t>
            </a:r>
            <a:r>
              <a:rPr lang="ru-RU" b="1" dirty="0" err="1" smtClean="0">
                <a:solidFill>
                  <a:schemeClr val="bg2"/>
                </a:solidFill>
              </a:rPr>
              <a:t>порушення</a:t>
            </a:r>
            <a:r>
              <a:rPr lang="ru-RU" b="1" dirty="0" smtClean="0">
                <a:solidFill>
                  <a:schemeClr val="bg2"/>
                </a:solidFill>
              </a:rPr>
              <a:t> сну, </a:t>
            </a:r>
            <a:r>
              <a:rPr lang="ru-RU" b="1" dirty="0" err="1" smtClean="0">
                <a:solidFill>
                  <a:schemeClr val="bg2"/>
                </a:solidFill>
              </a:rPr>
              <a:t>больові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відчуття</a:t>
            </a:r>
            <a:r>
              <a:rPr lang="ru-RU" b="1" dirty="0" smtClean="0">
                <a:solidFill>
                  <a:schemeClr val="bg2"/>
                </a:solidFill>
              </a:rPr>
              <a:t> у </a:t>
            </a:r>
            <a:r>
              <a:rPr lang="ru-RU" b="1" dirty="0" err="1" smtClean="0">
                <a:solidFill>
                  <a:schemeClr val="bg2"/>
                </a:solidFill>
              </a:rPr>
              <a:t>будь-якій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частині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тіла</a:t>
            </a:r>
            <a:r>
              <a:rPr lang="ru-RU" b="1" dirty="0" smtClean="0">
                <a:solidFill>
                  <a:schemeClr val="bg2"/>
                </a:solidFill>
              </a:rPr>
              <a:t>)</a:t>
            </a:r>
          </a:p>
          <a:p>
            <a:r>
              <a:rPr lang="ru-RU" dirty="0" smtClean="0"/>
              <a:t>● </a:t>
            </a:r>
            <a:r>
              <a:rPr lang="ru-RU" b="1" dirty="0" err="1" smtClean="0">
                <a:solidFill>
                  <a:schemeClr val="bg2"/>
                </a:solidFill>
              </a:rPr>
              <a:t>емоційні</a:t>
            </a:r>
            <a:r>
              <a:rPr lang="ru-RU" b="1" dirty="0" smtClean="0">
                <a:solidFill>
                  <a:schemeClr val="bg2"/>
                </a:solidFill>
              </a:rPr>
              <a:t> (</a:t>
            </a:r>
            <a:r>
              <a:rPr lang="ru-RU" b="1" dirty="0" err="1" smtClean="0">
                <a:solidFill>
                  <a:schemeClr val="bg2"/>
                </a:solidFill>
              </a:rPr>
              <a:t>постійне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відчуття</a:t>
            </a:r>
            <a:r>
              <a:rPr lang="ru-RU" b="1" dirty="0" smtClean="0">
                <a:solidFill>
                  <a:schemeClr val="bg2"/>
                </a:solidFill>
              </a:rPr>
              <a:t> страху, </a:t>
            </a:r>
            <a:r>
              <a:rPr lang="ru-RU" b="1" dirty="0" err="1" smtClean="0">
                <a:solidFill>
                  <a:schemeClr val="bg2"/>
                </a:solidFill>
              </a:rPr>
              <a:t>тривоги</a:t>
            </a:r>
            <a:r>
              <a:rPr lang="ru-RU" b="1" dirty="0" smtClean="0">
                <a:solidFill>
                  <a:schemeClr val="bg2"/>
                </a:solidFill>
              </a:rPr>
              <a:t>, </a:t>
            </a:r>
            <a:r>
              <a:rPr lang="ru-RU" b="1" dirty="0" err="1" smtClean="0">
                <a:solidFill>
                  <a:schemeClr val="bg2"/>
                </a:solidFill>
              </a:rPr>
              <a:t>журби</a:t>
            </a:r>
            <a:r>
              <a:rPr lang="ru-RU" b="1" dirty="0" smtClean="0">
                <a:solidFill>
                  <a:schemeClr val="bg2"/>
                </a:solidFill>
              </a:rPr>
              <a:t>)</a:t>
            </a:r>
          </a:p>
          <a:p>
            <a:r>
              <a:rPr lang="ru-RU" dirty="0" smtClean="0"/>
              <a:t>● </a:t>
            </a:r>
            <a:r>
              <a:rPr lang="ru-RU" b="1" dirty="0" err="1" smtClean="0">
                <a:solidFill>
                  <a:schemeClr val="bg2"/>
                </a:solidFill>
              </a:rPr>
              <a:t>когнітивні</a:t>
            </a:r>
            <a:r>
              <a:rPr lang="ru-RU" b="1" dirty="0" smtClean="0">
                <a:solidFill>
                  <a:schemeClr val="bg2"/>
                </a:solidFill>
              </a:rPr>
              <a:t> (</a:t>
            </a:r>
            <a:r>
              <a:rPr lang="ru-RU" b="1" dirty="0" err="1" smtClean="0">
                <a:solidFill>
                  <a:schemeClr val="bg2"/>
                </a:solidFill>
              </a:rPr>
              <a:t>труднощі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з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чітким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мисленням</a:t>
            </a:r>
            <a:r>
              <a:rPr lang="ru-RU" b="1" dirty="0" smtClean="0">
                <a:solidFill>
                  <a:schemeClr val="bg2"/>
                </a:solidFill>
              </a:rPr>
              <a:t>, </a:t>
            </a:r>
            <a:r>
              <a:rPr lang="ru-RU" b="1" dirty="0" err="1" smtClean="0">
                <a:solidFill>
                  <a:schemeClr val="bg2"/>
                </a:solidFill>
              </a:rPr>
              <a:t>порушення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пам’яті</a:t>
            </a:r>
            <a:r>
              <a:rPr lang="ru-RU" b="1" dirty="0" smtClean="0">
                <a:solidFill>
                  <a:schemeClr val="bg2"/>
                </a:solidFill>
              </a:rPr>
              <a:t>, </a:t>
            </a:r>
            <a:r>
              <a:rPr lang="ru-RU" b="1" dirty="0" err="1" smtClean="0">
                <a:solidFill>
                  <a:schemeClr val="bg2"/>
                </a:solidFill>
              </a:rPr>
              <a:t>патологічні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переконання</a:t>
            </a:r>
            <a:r>
              <a:rPr lang="ru-RU" b="1" dirty="0" smtClean="0">
                <a:solidFill>
                  <a:schemeClr val="bg2"/>
                </a:solidFill>
              </a:rPr>
              <a:t>)</a:t>
            </a:r>
          </a:p>
          <a:p>
            <a:r>
              <a:rPr lang="ru-RU" dirty="0" smtClean="0"/>
              <a:t>● </a:t>
            </a:r>
            <a:r>
              <a:rPr lang="ru-RU" b="1" dirty="0" err="1" smtClean="0">
                <a:solidFill>
                  <a:schemeClr val="bg2"/>
                </a:solidFill>
              </a:rPr>
              <a:t>поведінкові</a:t>
            </a:r>
            <a:r>
              <a:rPr lang="ru-RU" b="1" dirty="0" smtClean="0">
                <a:solidFill>
                  <a:schemeClr val="bg2"/>
                </a:solidFill>
              </a:rPr>
              <a:t> (</a:t>
            </a:r>
            <a:r>
              <a:rPr lang="ru-RU" b="1" dirty="0" err="1" smtClean="0">
                <a:solidFill>
                  <a:schemeClr val="bg2"/>
                </a:solidFill>
              </a:rPr>
              <a:t>агресія</a:t>
            </a:r>
            <a:r>
              <a:rPr lang="ru-RU" b="1" dirty="0" smtClean="0">
                <a:solidFill>
                  <a:schemeClr val="bg2"/>
                </a:solidFill>
              </a:rPr>
              <a:t>, </a:t>
            </a:r>
            <a:r>
              <a:rPr lang="ru-RU" b="1" dirty="0" err="1" smtClean="0">
                <a:solidFill>
                  <a:schemeClr val="bg2"/>
                </a:solidFill>
              </a:rPr>
              <a:t>зловживання</a:t>
            </a:r>
            <a:r>
              <a:rPr lang="ru-RU" b="1" dirty="0" smtClean="0">
                <a:solidFill>
                  <a:schemeClr val="bg2"/>
                </a:solidFill>
              </a:rPr>
              <a:t> алкоголем </a:t>
            </a:r>
            <a:r>
              <a:rPr lang="ru-RU" b="1" dirty="0" err="1" smtClean="0">
                <a:solidFill>
                  <a:schemeClr val="bg2"/>
                </a:solidFill>
              </a:rPr>
              <a:t>чи</a:t>
            </a:r>
            <a:r>
              <a:rPr lang="ru-RU" b="1" dirty="0" smtClean="0">
                <a:solidFill>
                  <a:schemeClr val="bg2"/>
                </a:solidFill>
              </a:rPr>
              <a:t> наркотиками, </a:t>
            </a:r>
            <a:r>
              <a:rPr lang="ru-RU" b="1" dirty="0" err="1" smtClean="0">
                <a:solidFill>
                  <a:schemeClr val="bg2"/>
                </a:solidFill>
              </a:rPr>
              <a:t>неспроможність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виконувати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повсякденні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функції</a:t>
            </a:r>
            <a:r>
              <a:rPr lang="ru-RU" b="1" dirty="0" smtClean="0">
                <a:solidFill>
                  <a:schemeClr val="bg2"/>
                </a:solidFill>
              </a:rPr>
              <a:t>)</a:t>
            </a:r>
          </a:p>
          <a:p>
            <a:r>
              <a:rPr lang="ru-RU" dirty="0" smtClean="0"/>
              <a:t>● </a:t>
            </a:r>
            <a:r>
              <a:rPr lang="ru-RU" b="1" dirty="0" err="1" smtClean="0">
                <a:solidFill>
                  <a:schemeClr val="bg2"/>
                </a:solidFill>
              </a:rPr>
              <a:t>перцептивні</a:t>
            </a:r>
            <a:r>
              <a:rPr lang="ru-RU" b="1" dirty="0" smtClean="0">
                <a:solidFill>
                  <a:schemeClr val="bg2"/>
                </a:solidFill>
              </a:rPr>
              <a:t> (</a:t>
            </a:r>
            <a:r>
              <a:rPr lang="ru-RU" b="1" dirty="0" err="1" smtClean="0">
                <a:solidFill>
                  <a:schemeClr val="bg2"/>
                </a:solidFill>
              </a:rPr>
              <a:t>наприклад</a:t>
            </a:r>
            <a:r>
              <a:rPr lang="ru-RU" b="1" dirty="0" smtClean="0">
                <a:solidFill>
                  <a:schemeClr val="bg2"/>
                </a:solidFill>
              </a:rPr>
              <a:t>, </a:t>
            </a:r>
            <a:r>
              <a:rPr lang="ru-RU" b="1" dirty="0" err="1" smtClean="0">
                <a:solidFill>
                  <a:schemeClr val="bg2"/>
                </a:solidFill>
              </a:rPr>
              <a:t>пацієнту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здається</a:t>
            </a:r>
            <a:r>
              <a:rPr lang="ru-RU" b="1" dirty="0" smtClean="0">
                <a:solidFill>
                  <a:schemeClr val="bg2"/>
                </a:solidFill>
              </a:rPr>
              <a:t>, </a:t>
            </a:r>
            <a:r>
              <a:rPr lang="ru-RU" b="1" dirty="0" err="1" smtClean="0">
                <a:solidFill>
                  <a:schemeClr val="bg2"/>
                </a:solidFill>
              </a:rPr>
              <a:t>що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він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бачить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або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чує</a:t>
            </a:r>
            <a:r>
              <a:rPr lang="ru-RU" b="1" dirty="0" smtClean="0">
                <a:solidFill>
                  <a:schemeClr val="bg2"/>
                </a:solidFill>
              </a:rPr>
              <a:t> те, </a:t>
            </a:r>
            <a:r>
              <a:rPr lang="ru-RU" b="1" dirty="0" err="1" smtClean="0">
                <a:solidFill>
                  <a:schemeClr val="bg2"/>
                </a:solidFill>
              </a:rPr>
              <a:t>чого</a:t>
            </a:r>
            <a:r>
              <a:rPr lang="ru-RU" b="1" dirty="0" smtClean="0">
                <a:solidFill>
                  <a:schemeClr val="bg2"/>
                </a:solidFill>
              </a:rPr>
              <a:t> не </a:t>
            </a:r>
            <a:r>
              <a:rPr lang="ru-RU" b="1" dirty="0" err="1" smtClean="0">
                <a:solidFill>
                  <a:schemeClr val="bg2"/>
                </a:solidFill>
              </a:rPr>
              <a:t>помічають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інші</a:t>
            </a:r>
            <a:r>
              <a:rPr lang="ru-RU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ru-RU" b="1" dirty="0" smtClean="0">
              <a:solidFill>
                <a:schemeClr val="bg2"/>
              </a:solidFill>
            </a:endParaRPr>
          </a:p>
          <a:p>
            <a:pPr algn="ctr"/>
            <a:r>
              <a:rPr lang="ru-RU" b="1" i="1" u="sng" dirty="0" err="1" smtClean="0">
                <a:solidFill>
                  <a:schemeClr val="bg2"/>
                </a:solidFill>
              </a:rPr>
              <a:t>Насправді</a:t>
            </a:r>
            <a:r>
              <a:rPr lang="ru-RU" b="1" i="1" u="sng" dirty="0" smtClean="0">
                <a:solidFill>
                  <a:schemeClr val="bg2"/>
                </a:solidFill>
              </a:rPr>
              <a:t> </a:t>
            </a:r>
            <a:r>
              <a:rPr lang="ru-RU" b="1" i="1" u="sng" dirty="0" err="1" smtClean="0">
                <a:solidFill>
                  <a:schemeClr val="bg2"/>
                </a:solidFill>
              </a:rPr>
              <a:t>ознаки</a:t>
            </a:r>
            <a:r>
              <a:rPr lang="ru-RU" b="1" i="1" u="sng" dirty="0" smtClean="0">
                <a:solidFill>
                  <a:schemeClr val="bg2"/>
                </a:solidFill>
              </a:rPr>
              <a:t> </a:t>
            </a:r>
            <a:r>
              <a:rPr lang="ru-RU" b="1" i="1" u="sng" dirty="0" err="1" smtClean="0">
                <a:solidFill>
                  <a:schemeClr val="bg2"/>
                </a:solidFill>
              </a:rPr>
              <a:t>розладів</a:t>
            </a:r>
            <a:r>
              <a:rPr lang="ru-RU" b="1" i="1" u="sng" dirty="0" smtClean="0">
                <a:solidFill>
                  <a:schemeClr val="bg2"/>
                </a:solidFill>
              </a:rPr>
              <a:t> </a:t>
            </a:r>
            <a:r>
              <a:rPr lang="ru-RU" b="1" i="1" u="sng" dirty="0" err="1" smtClean="0">
                <a:solidFill>
                  <a:schemeClr val="bg2"/>
                </a:solidFill>
              </a:rPr>
              <a:t>дуже</a:t>
            </a:r>
            <a:r>
              <a:rPr lang="ru-RU" b="1" i="1" u="sng" dirty="0" smtClean="0">
                <a:solidFill>
                  <a:schemeClr val="bg2"/>
                </a:solidFill>
              </a:rPr>
              <a:t> </a:t>
            </a:r>
            <a:r>
              <a:rPr lang="ru-RU" b="1" i="1" u="sng" dirty="0" err="1" smtClean="0">
                <a:solidFill>
                  <a:schemeClr val="bg2"/>
                </a:solidFill>
              </a:rPr>
              <a:t>індивідуальні</a:t>
            </a:r>
            <a:r>
              <a:rPr lang="ru-RU" b="1" i="1" u="sng" dirty="0" smtClean="0">
                <a:solidFill>
                  <a:schemeClr val="bg2"/>
                </a:solidFill>
              </a:rPr>
              <a:t> </a:t>
            </a:r>
            <a:r>
              <a:rPr lang="ru-RU" b="1" i="1" u="sng" dirty="0" err="1" smtClean="0">
                <a:solidFill>
                  <a:schemeClr val="bg2"/>
                </a:solidFill>
              </a:rPr>
              <a:t>і</a:t>
            </a:r>
            <a:r>
              <a:rPr lang="ru-RU" b="1" i="1" u="sng" dirty="0" smtClean="0">
                <a:solidFill>
                  <a:schemeClr val="bg2"/>
                </a:solidFill>
              </a:rPr>
              <a:t> </a:t>
            </a:r>
            <a:r>
              <a:rPr lang="ru-RU" b="1" i="1" u="sng" dirty="0" err="1" smtClean="0">
                <a:solidFill>
                  <a:schemeClr val="bg2"/>
                </a:solidFill>
              </a:rPr>
              <a:t>відрізнити</a:t>
            </a:r>
            <a:r>
              <a:rPr lang="ru-RU" b="1" i="1" u="sng" dirty="0" smtClean="0">
                <a:solidFill>
                  <a:schemeClr val="bg2"/>
                </a:solidFill>
              </a:rPr>
              <a:t> </a:t>
            </a:r>
            <a:r>
              <a:rPr lang="ru-RU" b="1" i="1" u="sng" dirty="0" err="1" smtClean="0">
                <a:solidFill>
                  <a:schemeClr val="bg2"/>
                </a:solidFill>
              </a:rPr>
              <a:t>їх</a:t>
            </a:r>
            <a:r>
              <a:rPr lang="ru-RU" b="1" i="1" u="sng" dirty="0" smtClean="0">
                <a:solidFill>
                  <a:schemeClr val="bg2"/>
                </a:solidFill>
              </a:rPr>
              <a:t> </a:t>
            </a:r>
            <a:r>
              <a:rPr lang="ru-RU" b="1" i="1" u="sng" dirty="0" err="1" smtClean="0">
                <a:solidFill>
                  <a:schemeClr val="bg2"/>
                </a:solidFill>
              </a:rPr>
              <a:t>може</a:t>
            </a:r>
            <a:r>
              <a:rPr lang="ru-RU" b="1" i="1" u="sng" dirty="0" smtClean="0">
                <a:solidFill>
                  <a:schemeClr val="bg2"/>
                </a:solidFill>
              </a:rPr>
              <a:t> </a:t>
            </a:r>
            <a:r>
              <a:rPr lang="ru-RU" b="1" i="1" u="sng" dirty="0" err="1" smtClean="0">
                <a:solidFill>
                  <a:schemeClr val="bg2"/>
                </a:solidFill>
              </a:rPr>
              <a:t>лише</a:t>
            </a:r>
            <a:r>
              <a:rPr lang="ru-RU" b="1" i="1" u="sng" dirty="0" smtClean="0">
                <a:solidFill>
                  <a:schemeClr val="bg2"/>
                </a:solidFill>
              </a:rPr>
              <a:t> </a:t>
            </a:r>
            <a:r>
              <a:rPr lang="ru-RU" b="1" i="1" u="sng" dirty="0" err="1" smtClean="0">
                <a:solidFill>
                  <a:schemeClr val="bg2"/>
                </a:solidFill>
              </a:rPr>
              <a:t>лікар</a:t>
            </a:r>
            <a:r>
              <a:rPr lang="ru-RU" b="1" i="1" u="sng" dirty="0" smtClean="0">
                <a:solidFill>
                  <a:schemeClr val="bg2"/>
                </a:solidFill>
              </a:rPr>
              <a:t>. Тому </a:t>
            </a:r>
            <a:r>
              <a:rPr lang="ru-RU" b="1" i="1" u="sng" dirty="0" err="1" smtClean="0">
                <a:solidFill>
                  <a:schemeClr val="bg2"/>
                </a:solidFill>
              </a:rPr>
              <a:t>займатися</a:t>
            </a:r>
            <a:r>
              <a:rPr lang="ru-RU" b="1" i="1" u="sng" dirty="0" smtClean="0">
                <a:solidFill>
                  <a:schemeClr val="bg2"/>
                </a:solidFill>
              </a:rPr>
              <a:t> </a:t>
            </a:r>
            <a:r>
              <a:rPr lang="ru-RU" b="1" i="1" u="sng" dirty="0" err="1" smtClean="0">
                <a:solidFill>
                  <a:schemeClr val="bg2"/>
                </a:solidFill>
              </a:rPr>
              <a:t>самодіагностикою</a:t>
            </a:r>
            <a:r>
              <a:rPr lang="ru-RU" b="1" i="1" u="sng" dirty="0" smtClean="0">
                <a:solidFill>
                  <a:schemeClr val="bg2"/>
                </a:solidFill>
              </a:rPr>
              <a:t> не </a:t>
            </a:r>
            <a:r>
              <a:rPr lang="ru-RU" b="1" i="1" u="sng" dirty="0" err="1" smtClean="0">
                <a:solidFill>
                  <a:schemeClr val="bg2"/>
                </a:solidFill>
              </a:rPr>
              <a:t>варто</a:t>
            </a:r>
            <a:r>
              <a:rPr lang="ru-RU" b="1" i="1" u="sng" dirty="0" smtClean="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24000"/>
            <a:ext cx="8964488" cy="6009456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bg2"/>
                </a:solidFill>
              </a:rPr>
              <a:t>1. </a:t>
            </a:r>
            <a:r>
              <a:rPr lang="ru-RU" sz="1400" dirty="0" err="1">
                <a:solidFill>
                  <a:schemeClr val="bg2"/>
                </a:solidFill>
              </a:rPr>
              <a:t>Ананьєв</a:t>
            </a:r>
            <a:r>
              <a:rPr lang="ru-RU" sz="1400" dirty="0">
                <a:solidFill>
                  <a:schemeClr val="bg2"/>
                </a:solidFill>
              </a:rPr>
              <a:t> В. А. </a:t>
            </a:r>
            <a:r>
              <a:rPr lang="ru-RU" sz="1400" dirty="0" err="1">
                <a:solidFill>
                  <a:schemeClr val="bg2"/>
                </a:solidFill>
              </a:rPr>
              <a:t>Введення</a:t>
            </a:r>
            <a:r>
              <a:rPr lang="ru-RU" sz="1400" dirty="0">
                <a:solidFill>
                  <a:schemeClr val="bg2"/>
                </a:solidFill>
              </a:rPr>
              <a:t> в </a:t>
            </a:r>
            <a:r>
              <a:rPr lang="ru-RU" sz="1400" dirty="0" err="1">
                <a:solidFill>
                  <a:schemeClr val="bg2"/>
                </a:solidFill>
              </a:rPr>
              <a:t>психологію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>
                <a:solidFill>
                  <a:schemeClr val="bg2"/>
                </a:solidFill>
              </a:rPr>
              <a:t>здоров’я</a:t>
            </a:r>
            <a:r>
              <a:rPr lang="ru-RU" sz="1400" dirty="0">
                <a:solidFill>
                  <a:schemeClr val="bg2"/>
                </a:solidFill>
              </a:rPr>
              <a:t>: </a:t>
            </a:r>
            <a:r>
              <a:rPr lang="ru-RU" sz="1400" dirty="0" err="1">
                <a:solidFill>
                  <a:schemeClr val="bg2"/>
                </a:solidFill>
              </a:rPr>
              <a:t>навч</a:t>
            </a:r>
            <a:r>
              <a:rPr lang="ru-RU" sz="1400" dirty="0">
                <a:solidFill>
                  <a:schemeClr val="bg2"/>
                </a:solidFill>
              </a:rPr>
              <a:t>.. </a:t>
            </a:r>
            <a:r>
              <a:rPr lang="ru-RU" sz="1400" dirty="0" err="1">
                <a:solidFill>
                  <a:schemeClr val="bg2"/>
                </a:solidFill>
              </a:rPr>
              <a:t>посібник</a:t>
            </a:r>
            <a:r>
              <a:rPr lang="ru-RU" sz="1400" dirty="0">
                <a:solidFill>
                  <a:schemeClr val="bg2"/>
                </a:solidFill>
              </a:rPr>
              <a:t> / В. А. </a:t>
            </a:r>
            <a:r>
              <a:rPr lang="ru-RU" sz="1400" dirty="0" err="1">
                <a:solidFill>
                  <a:schemeClr val="bg2"/>
                </a:solidFill>
              </a:rPr>
              <a:t>Ананьєв</a:t>
            </a:r>
            <a:r>
              <a:rPr lang="ru-RU" sz="1400" dirty="0">
                <a:solidFill>
                  <a:schemeClr val="bg2"/>
                </a:solidFill>
              </a:rPr>
              <a:t>. – СПб. :, 1998. </a:t>
            </a:r>
            <a:r>
              <a:rPr lang="ru-RU" sz="1400" dirty="0" smtClean="0">
                <a:solidFill>
                  <a:schemeClr val="bg2"/>
                </a:solidFill>
              </a:rPr>
              <a:t>– 148 с. </a:t>
            </a:r>
          </a:p>
          <a:p>
            <a:r>
              <a:rPr lang="ru-RU" sz="1400" dirty="0" smtClean="0">
                <a:solidFill>
                  <a:schemeClr val="bg2"/>
                </a:solidFill>
              </a:rPr>
              <a:t>2. </a:t>
            </a:r>
            <a:r>
              <a:rPr lang="ru-RU" sz="1400" dirty="0" err="1" smtClean="0">
                <a:solidFill>
                  <a:schemeClr val="bg2"/>
                </a:solidFill>
              </a:rPr>
              <a:t>Войскунский</a:t>
            </a:r>
            <a:r>
              <a:rPr lang="ru-RU" sz="1400" dirty="0" smtClean="0">
                <a:solidFill>
                  <a:schemeClr val="bg2"/>
                </a:solidFill>
              </a:rPr>
              <a:t> А. Є. </a:t>
            </a:r>
            <a:r>
              <a:rPr lang="ru-RU" sz="1400" dirty="0" err="1" smtClean="0">
                <a:solidFill>
                  <a:schemeClr val="bg2"/>
                </a:solidFill>
              </a:rPr>
              <a:t>Актуальні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проблеми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психології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залежності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від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інтернета</a:t>
            </a:r>
            <a:r>
              <a:rPr lang="ru-RU" sz="1400" dirty="0" smtClean="0">
                <a:solidFill>
                  <a:schemeClr val="bg2"/>
                </a:solidFill>
              </a:rPr>
              <a:t> / А. Є. </a:t>
            </a:r>
            <a:r>
              <a:rPr lang="ru-RU" sz="1400" dirty="0" err="1" smtClean="0">
                <a:solidFill>
                  <a:schemeClr val="bg2"/>
                </a:solidFill>
              </a:rPr>
              <a:t>Войскунский</a:t>
            </a:r>
            <a:r>
              <a:rPr lang="ru-RU" sz="1400" dirty="0" smtClean="0">
                <a:solidFill>
                  <a:schemeClr val="bg2"/>
                </a:solidFill>
              </a:rPr>
              <a:t> // Психол. журн. – 2004. – № 1. – С. 90–100. 3. Гурвич І. Н. </a:t>
            </a:r>
            <a:r>
              <a:rPr lang="ru-RU" sz="1400" dirty="0" err="1" smtClean="0">
                <a:solidFill>
                  <a:schemeClr val="bg2"/>
                </a:solidFill>
              </a:rPr>
              <a:t>Социологічне</a:t>
            </a:r>
            <a:r>
              <a:rPr lang="ru-RU" sz="1400" dirty="0" smtClean="0">
                <a:solidFill>
                  <a:schemeClr val="bg2"/>
                </a:solidFill>
              </a:rPr>
              <a:t>  </a:t>
            </a:r>
            <a:r>
              <a:rPr lang="ru-RU" sz="1400" dirty="0" err="1" smtClean="0">
                <a:solidFill>
                  <a:schemeClr val="bg2"/>
                </a:solidFill>
              </a:rPr>
              <a:t>дослідження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загального</a:t>
            </a:r>
            <a:r>
              <a:rPr lang="ru-RU" sz="1400" dirty="0" smtClean="0">
                <a:solidFill>
                  <a:schemeClr val="bg2"/>
                </a:solidFill>
              </a:rPr>
              <a:t> і </a:t>
            </a:r>
            <a:r>
              <a:rPr lang="ru-RU" sz="1400" dirty="0" err="1" smtClean="0">
                <a:solidFill>
                  <a:schemeClr val="bg2"/>
                </a:solidFill>
              </a:rPr>
              <a:t>нервовопсихічного</a:t>
            </a:r>
            <a:r>
              <a:rPr lang="ru-RU" sz="1400" dirty="0" smtClean="0">
                <a:solidFill>
                  <a:schemeClr val="bg2"/>
                </a:solidFill>
              </a:rPr>
              <a:t>  здоров’ </a:t>
            </a:r>
            <a:r>
              <a:rPr lang="ru-RU" sz="1400" dirty="0" err="1" smtClean="0">
                <a:solidFill>
                  <a:schemeClr val="bg2"/>
                </a:solidFill>
              </a:rPr>
              <a:t>молоді</a:t>
            </a:r>
            <a:r>
              <a:rPr lang="ru-RU" sz="1400" dirty="0" smtClean="0">
                <a:solidFill>
                  <a:schemeClr val="bg2"/>
                </a:solidFill>
              </a:rPr>
              <a:t>/ И. Н. Гурвич // </a:t>
            </a:r>
            <a:r>
              <a:rPr lang="ru-RU" sz="1400" dirty="0" err="1" smtClean="0">
                <a:solidFill>
                  <a:schemeClr val="bg2"/>
                </a:solidFill>
              </a:rPr>
              <a:t>Соціология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молоді</a:t>
            </a:r>
            <a:r>
              <a:rPr lang="ru-RU" sz="1400" dirty="0" smtClean="0">
                <a:solidFill>
                  <a:schemeClr val="bg2"/>
                </a:solidFill>
              </a:rPr>
              <a:t>. – М.,1995. – Кн.3. – С. 8–2.</a:t>
            </a:r>
          </a:p>
          <a:p>
            <a:r>
              <a:rPr lang="ru-RU" sz="1400" dirty="0" smtClean="0">
                <a:solidFill>
                  <a:schemeClr val="bg2"/>
                </a:solidFill>
              </a:rPr>
              <a:t> 4. </a:t>
            </a:r>
            <a:r>
              <a:rPr lang="ru-RU" sz="1400" dirty="0" err="1" smtClean="0">
                <a:solidFill>
                  <a:schemeClr val="bg2"/>
                </a:solidFill>
              </a:rPr>
              <a:t>Леонтьєв</a:t>
            </a:r>
            <a:r>
              <a:rPr lang="ru-RU" sz="1400" dirty="0" smtClean="0">
                <a:solidFill>
                  <a:schemeClr val="bg2"/>
                </a:solidFill>
              </a:rPr>
              <a:t> Д. А. </a:t>
            </a:r>
            <a:r>
              <a:rPr lang="ru-RU" sz="1400" dirty="0" err="1" smtClean="0">
                <a:solidFill>
                  <a:schemeClr val="bg2"/>
                </a:solidFill>
              </a:rPr>
              <a:t>Психологія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сенсу</a:t>
            </a:r>
            <a:r>
              <a:rPr lang="ru-RU" sz="1400" dirty="0" smtClean="0">
                <a:solidFill>
                  <a:schemeClr val="bg2"/>
                </a:solidFill>
              </a:rPr>
              <a:t> / Д. А. </a:t>
            </a:r>
            <a:r>
              <a:rPr lang="ru-RU" sz="1400" dirty="0" err="1" smtClean="0">
                <a:solidFill>
                  <a:schemeClr val="bg2"/>
                </a:solidFill>
              </a:rPr>
              <a:t>Леонтьєв</a:t>
            </a:r>
            <a:r>
              <a:rPr lang="ru-RU" sz="1400" dirty="0" smtClean="0">
                <a:solidFill>
                  <a:schemeClr val="bg2"/>
                </a:solidFill>
              </a:rPr>
              <a:t>. – М.: </a:t>
            </a:r>
            <a:r>
              <a:rPr lang="ru-RU" sz="1400" dirty="0" err="1" smtClean="0">
                <a:solidFill>
                  <a:schemeClr val="bg2"/>
                </a:solidFill>
              </a:rPr>
              <a:t>Сенс</a:t>
            </a:r>
            <a:r>
              <a:rPr lang="ru-RU" sz="1400" dirty="0" smtClean="0">
                <a:solidFill>
                  <a:schemeClr val="bg2"/>
                </a:solidFill>
              </a:rPr>
              <a:t>, 2003. – 487 с. </a:t>
            </a:r>
          </a:p>
          <a:p>
            <a:r>
              <a:rPr lang="ru-RU" sz="1400" dirty="0" smtClean="0">
                <a:solidFill>
                  <a:schemeClr val="bg2"/>
                </a:solidFill>
              </a:rPr>
              <a:t>5. Менделевич В. Д. </a:t>
            </a:r>
            <a:r>
              <a:rPr lang="ru-RU" sz="1400" dirty="0" err="1" smtClean="0">
                <a:solidFill>
                  <a:schemeClr val="bg2"/>
                </a:solidFill>
              </a:rPr>
              <a:t>Наркозалежність</a:t>
            </a:r>
            <a:r>
              <a:rPr lang="ru-RU" sz="1400" dirty="0" smtClean="0">
                <a:solidFill>
                  <a:schemeClr val="bg2"/>
                </a:solidFill>
              </a:rPr>
              <a:t> и </a:t>
            </a:r>
            <a:r>
              <a:rPr lang="ru-RU" sz="1400" dirty="0" err="1" smtClean="0">
                <a:solidFill>
                  <a:schemeClr val="bg2"/>
                </a:solidFill>
              </a:rPr>
              <a:t>коморбідні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розлади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поведінки</a:t>
            </a:r>
            <a:r>
              <a:rPr lang="ru-RU" sz="1400" dirty="0" smtClean="0">
                <a:solidFill>
                  <a:schemeClr val="bg2"/>
                </a:solidFill>
              </a:rPr>
              <a:t> / В. Д. Менделевич. – М., </a:t>
            </a:r>
            <a:r>
              <a:rPr lang="ru-RU" sz="1400" dirty="0" err="1" smtClean="0">
                <a:solidFill>
                  <a:schemeClr val="bg2"/>
                </a:solidFill>
              </a:rPr>
              <a:t>МЕДпресс-информ</a:t>
            </a:r>
            <a:r>
              <a:rPr lang="ru-RU" sz="1400" dirty="0" smtClean="0">
                <a:solidFill>
                  <a:schemeClr val="bg2"/>
                </a:solidFill>
              </a:rPr>
              <a:t>, 2003. – 328 с. </a:t>
            </a:r>
          </a:p>
          <a:p>
            <a:r>
              <a:rPr lang="ru-RU" sz="1400" dirty="0" smtClean="0">
                <a:solidFill>
                  <a:schemeClr val="bg2"/>
                </a:solidFill>
              </a:rPr>
              <a:t>6</a:t>
            </a:r>
            <a:r>
              <a:rPr lang="ru-RU" sz="1400" dirty="0">
                <a:solidFill>
                  <a:schemeClr val="bg2"/>
                </a:solidFill>
              </a:rPr>
              <a:t>. </a:t>
            </a:r>
            <a:r>
              <a:rPr lang="ru-RU" sz="1400" dirty="0" err="1">
                <a:solidFill>
                  <a:schemeClr val="bg2"/>
                </a:solidFill>
              </a:rPr>
              <a:t>Пезешкіан</a:t>
            </a:r>
            <a:r>
              <a:rPr lang="ru-RU" sz="1400" dirty="0">
                <a:solidFill>
                  <a:schemeClr val="bg2"/>
                </a:solidFill>
              </a:rPr>
              <a:t> Н. Позитивна </a:t>
            </a:r>
            <a:r>
              <a:rPr lang="ru-RU" sz="1400" dirty="0" err="1">
                <a:solidFill>
                  <a:schemeClr val="bg2"/>
                </a:solidFill>
              </a:rPr>
              <a:t>сімейна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>
                <a:solidFill>
                  <a:schemeClr val="bg2"/>
                </a:solidFill>
              </a:rPr>
              <a:t>психотерапія</a:t>
            </a:r>
            <a:r>
              <a:rPr lang="ru-RU" sz="1400" dirty="0">
                <a:solidFill>
                  <a:schemeClr val="bg2"/>
                </a:solidFill>
              </a:rPr>
              <a:t> / Н. </a:t>
            </a:r>
            <a:r>
              <a:rPr lang="ru-RU" sz="1400" dirty="0" err="1">
                <a:solidFill>
                  <a:schemeClr val="bg2"/>
                </a:solidFill>
              </a:rPr>
              <a:t>Пезешкиан</a:t>
            </a:r>
            <a:r>
              <a:rPr lang="ru-RU" sz="1400" dirty="0">
                <a:solidFill>
                  <a:schemeClr val="bg2"/>
                </a:solidFill>
              </a:rPr>
              <a:t>. – М., 1993. – 85 с. </a:t>
            </a:r>
          </a:p>
          <a:p>
            <a:r>
              <a:rPr lang="ru-RU" sz="1400" dirty="0">
                <a:solidFill>
                  <a:schemeClr val="bg2"/>
                </a:solidFill>
              </a:rPr>
              <a:t>7. </a:t>
            </a:r>
            <a:r>
              <a:rPr lang="ru-RU" sz="1400" dirty="0" err="1">
                <a:solidFill>
                  <a:schemeClr val="bg2"/>
                </a:solidFill>
              </a:rPr>
              <a:t>Перлз</a:t>
            </a:r>
            <a:r>
              <a:rPr lang="ru-RU" sz="1400" dirty="0">
                <a:solidFill>
                  <a:schemeClr val="bg2"/>
                </a:solidFill>
              </a:rPr>
              <a:t> Ф. Внутри и </a:t>
            </a:r>
            <a:r>
              <a:rPr lang="ru-RU" sz="1400" dirty="0" err="1">
                <a:solidFill>
                  <a:schemeClr val="bg2"/>
                </a:solidFill>
              </a:rPr>
              <a:t>зовні</a:t>
            </a:r>
            <a:r>
              <a:rPr lang="ru-RU" sz="1400" dirty="0">
                <a:solidFill>
                  <a:schemeClr val="bg2"/>
                </a:solidFill>
              </a:rPr>
              <a:t>  </a:t>
            </a:r>
            <a:r>
              <a:rPr lang="ru-RU" sz="1400" dirty="0" err="1">
                <a:solidFill>
                  <a:schemeClr val="bg2"/>
                </a:solidFill>
              </a:rPr>
              <a:t>помийного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>
                <a:solidFill>
                  <a:schemeClr val="bg2"/>
                </a:solidFill>
              </a:rPr>
              <a:t>відра</a:t>
            </a:r>
            <a:r>
              <a:rPr lang="ru-RU" sz="1400" dirty="0">
                <a:solidFill>
                  <a:schemeClr val="bg2"/>
                </a:solidFill>
              </a:rPr>
              <a:t>: практикум по </a:t>
            </a:r>
            <a:r>
              <a:rPr lang="ru-RU" sz="1400" dirty="0" err="1">
                <a:solidFill>
                  <a:schemeClr val="bg2"/>
                </a:solidFill>
              </a:rPr>
              <a:t>гештальттерапії</a:t>
            </a:r>
            <a:r>
              <a:rPr lang="ru-RU" sz="1400" dirty="0">
                <a:solidFill>
                  <a:schemeClr val="bg2"/>
                </a:solidFill>
              </a:rPr>
              <a:t> / Ф. </a:t>
            </a:r>
            <a:r>
              <a:rPr lang="ru-RU" sz="1400" dirty="0" err="1">
                <a:solidFill>
                  <a:schemeClr val="bg2"/>
                </a:solidFill>
              </a:rPr>
              <a:t>Перлз</a:t>
            </a:r>
            <a:r>
              <a:rPr lang="ru-RU" sz="1400" dirty="0">
                <a:solidFill>
                  <a:schemeClr val="bg2"/>
                </a:solidFill>
              </a:rPr>
              <a:t>, П. </a:t>
            </a:r>
            <a:r>
              <a:rPr lang="ru-RU" sz="1400" dirty="0" err="1">
                <a:solidFill>
                  <a:schemeClr val="bg2"/>
                </a:solidFill>
              </a:rPr>
              <a:t>Гудмен</a:t>
            </a:r>
            <a:r>
              <a:rPr lang="ru-RU" sz="1400" dirty="0">
                <a:solidFill>
                  <a:schemeClr val="bg2"/>
                </a:solidFill>
              </a:rPr>
              <a:t>, Р. </a:t>
            </a:r>
            <a:r>
              <a:rPr lang="ru-RU" sz="1400" dirty="0" err="1">
                <a:solidFill>
                  <a:schemeClr val="bg2"/>
                </a:solidFill>
              </a:rPr>
              <a:t>Хефферлин</a:t>
            </a:r>
            <a:r>
              <a:rPr lang="ru-RU" sz="1400" dirty="0">
                <a:solidFill>
                  <a:schemeClr val="bg2"/>
                </a:solidFill>
              </a:rPr>
              <a:t>. – СПб., 1995. – 448 с. </a:t>
            </a:r>
          </a:p>
          <a:p>
            <a:r>
              <a:rPr lang="ru-RU" sz="1400" dirty="0">
                <a:solidFill>
                  <a:schemeClr val="bg2"/>
                </a:solidFill>
              </a:rPr>
              <a:t>8. </a:t>
            </a:r>
            <a:r>
              <a:rPr lang="ru-RU" sz="1400" dirty="0" err="1">
                <a:solidFill>
                  <a:schemeClr val="bg2"/>
                </a:solidFill>
              </a:rPr>
              <a:t>Роджерс</a:t>
            </a:r>
            <a:r>
              <a:rPr lang="ru-RU" sz="1400" dirty="0">
                <a:solidFill>
                  <a:schemeClr val="bg2"/>
                </a:solidFill>
              </a:rPr>
              <a:t> К. </a:t>
            </a:r>
            <a:r>
              <a:rPr lang="ru-RU" sz="1400" dirty="0" err="1">
                <a:solidFill>
                  <a:schemeClr val="bg2"/>
                </a:solidFill>
              </a:rPr>
              <a:t>Погляд</a:t>
            </a:r>
            <a:r>
              <a:rPr lang="ru-RU" sz="1400" dirty="0">
                <a:solidFill>
                  <a:schemeClr val="bg2"/>
                </a:solidFill>
              </a:rPr>
              <a:t> на </a:t>
            </a:r>
            <a:r>
              <a:rPr lang="ru-RU" sz="1400" dirty="0" err="1">
                <a:solidFill>
                  <a:schemeClr val="bg2"/>
                </a:solidFill>
              </a:rPr>
              <a:t>психотерапію</a:t>
            </a:r>
            <a:r>
              <a:rPr lang="ru-RU" sz="1400" dirty="0">
                <a:solidFill>
                  <a:schemeClr val="bg2"/>
                </a:solidFill>
              </a:rPr>
              <a:t>. </a:t>
            </a:r>
            <a:r>
              <a:rPr lang="ru-RU" sz="1400" dirty="0" err="1">
                <a:solidFill>
                  <a:schemeClr val="bg2"/>
                </a:solidFill>
              </a:rPr>
              <a:t>Становлення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>
                <a:solidFill>
                  <a:schemeClr val="bg2"/>
                </a:solidFill>
              </a:rPr>
              <a:t>людини</a:t>
            </a:r>
            <a:r>
              <a:rPr lang="ru-RU" sz="1400" dirty="0">
                <a:solidFill>
                  <a:schemeClr val="bg2"/>
                </a:solidFill>
              </a:rPr>
              <a:t> / К. </a:t>
            </a:r>
            <a:r>
              <a:rPr lang="ru-RU" sz="1400" dirty="0" err="1">
                <a:solidFill>
                  <a:schemeClr val="bg2"/>
                </a:solidFill>
              </a:rPr>
              <a:t>Роджерс</a:t>
            </a:r>
            <a:r>
              <a:rPr lang="ru-RU" sz="1400" dirty="0">
                <a:solidFill>
                  <a:schemeClr val="bg2"/>
                </a:solidFill>
              </a:rPr>
              <a:t>. – М., 1994. – 480 с. </a:t>
            </a:r>
          </a:p>
          <a:p>
            <a:r>
              <a:rPr lang="ru-RU" sz="1400" dirty="0">
                <a:solidFill>
                  <a:schemeClr val="bg2"/>
                </a:solidFill>
              </a:rPr>
              <a:t>9. </a:t>
            </a:r>
            <a:r>
              <a:rPr lang="ru-RU" sz="1400" dirty="0" err="1">
                <a:solidFill>
                  <a:schemeClr val="bg2"/>
                </a:solidFill>
              </a:rPr>
              <a:t>Франкл</a:t>
            </a:r>
            <a:r>
              <a:rPr lang="ru-RU" sz="1400" dirty="0">
                <a:solidFill>
                  <a:schemeClr val="bg2"/>
                </a:solidFill>
              </a:rPr>
              <a:t> В. Людина  в </a:t>
            </a:r>
            <a:r>
              <a:rPr lang="ru-RU" sz="1400" dirty="0" err="1">
                <a:solidFill>
                  <a:schemeClr val="bg2"/>
                </a:solidFill>
              </a:rPr>
              <a:t>пошуках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>
                <a:solidFill>
                  <a:schemeClr val="bg2"/>
                </a:solidFill>
              </a:rPr>
              <a:t>сенсу</a:t>
            </a:r>
            <a:r>
              <a:rPr lang="ru-RU" sz="1400" dirty="0">
                <a:solidFill>
                  <a:schemeClr val="bg2"/>
                </a:solidFill>
              </a:rPr>
              <a:t> / В. </a:t>
            </a:r>
            <a:r>
              <a:rPr lang="ru-RU" sz="1400" dirty="0" err="1">
                <a:solidFill>
                  <a:schemeClr val="bg2"/>
                </a:solidFill>
              </a:rPr>
              <a:t>Франкл</a:t>
            </a:r>
            <a:r>
              <a:rPr lang="ru-RU" sz="1400" dirty="0">
                <a:solidFill>
                  <a:schemeClr val="bg2"/>
                </a:solidFill>
              </a:rPr>
              <a:t>. – М., 1990. – 368 с. </a:t>
            </a:r>
          </a:p>
          <a:p>
            <a:r>
              <a:rPr lang="ru-RU" sz="1400" dirty="0">
                <a:solidFill>
                  <a:schemeClr val="bg2"/>
                </a:solidFill>
              </a:rPr>
              <a:t>10. Фрейд З. </a:t>
            </a:r>
            <a:r>
              <a:rPr lang="ru-RU" sz="1400" dirty="0" err="1">
                <a:solidFill>
                  <a:schemeClr val="bg2"/>
                </a:solidFill>
              </a:rPr>
              <a:t>Психологія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>
                <a:solidFill>
                  <a:schemeClr val="bg2"/>
                </a:solidFill>
              </a:rPr>
              <a:t>несвідомого</a:t>
            </a:r>
            <a:r>
              <a:rPr lang="ru-RU" sz="1400" dirty="0">
                <a:solidFill>
                  <a:schemeClr val="bg2"/>
                </a:solidFill>
              </a:rPr>
              <a:t> / З. Фрейд. – М., 1989. – 448 с.</a:t>
            </a:r>
          </a:p>
          <a:p>
            <a:r>
              <a:rPr lang="ru-RU" sz="1400" dirty="0">
                <a:solidFill>
                  <a:schemeClr val="bg2"/>
                </a:solidFill>
              </a:rPr>
              <a:t> 11. Ходырева Н. В. </a:t>
            </a:r>
            <a:r>
              <a:rPr lang="ru-RU" sz="1400" dirty="0" err="1">
                <a:solidFill>
                  <a:schemeClr val="bg2"/>
                </a:solidFill>
              </a:rPr>
              <a:t>Психологичні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>
                <a:solidFill>
                  <a:schemeClr val="bg2"/>
                </a:solidFill>
              </a:rPr>
              <a:t>фактори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>
                <a:solidFill>
                  <a:schemeClr val="bg2"/>
                </a:solidFill>
              </a:rPr>
              <a:t>здоров’я</a:t>
            </a:r>
            <a:r>
              <a:rPr lang="ru-RU" sz="1400" dirty="0">
                <a:solidFill>
                  <a:schemeClr val="bg2"/>
                </a:solidFill>
              </a:rPr>
              <a:t> / Н. В. Ходырева // Акт. </a:t>
            </a:r>
            <a:r>
              <a:rPr lang="ru-RU" sz="1400" dirty="0" err="1">
                <a:solidFill>
                  <a:schemeClr val="bg2"/>
                </a:solidFill>
              </a:rPr>
              <a:t>пробл</a:t>
            </a:r>
            <a:r>
              <a:rPr lang="ru-RU" sz="1400" dirty="0">
                <a:solidFill>
                  <a:schemeClr val="bg2"/>
                </a:solidFill>
              </a:rPr>
              <a:t>. </a:t>
            </a:r>
            <a:r>
              <a:rPr lang="ru-RU" sz="1400" dirty="0" err="1">
                <a:solidFill>
                  <a:schemeClr val="bg2"/>
                </a:solidFill>
              </a:rPr>
              <a:t>практ</a:t>
            </a:r>
            <a:r>
              <a:rPr lang="ru-RU" sz="1400" dirty="0">
                <a:solidFill>
                  <a:schemeClr val="bg2"/>
                </a:solidFill>
              </a:rPr>
              <a:t>. </a:t>
            </a:r>
            <a:r>
              <a:rPr lang="ru-RU" sz="1400" dirty="0" err="1">
                <a:solidFill>
                  <a:schemeClr val="bg2"/>
                </a:solidFill>
              </a:rPr>
              <a:t>психології</a:t>
            </a:r>
            <a:r>
              <a:rPr lang="ru-RU" sz="1400" dirty="0">
                <a:solidFill>
                  <a:schemeClr val="bg2"/>
                </a:solidFill>
              </a:rPr>
              <a:t>. – СПб, 1992. – С. 9–16. </a:t>
            </a:r>
          </a:p>
          <a:p>
            <a:r>
              <a:rPr lang="ru-RU" sz="1400" dirty="0">
                <a:solidFill>
                  <a:schemeClr val="bg2"/>
                </a:solidFill>
              </a:rPr>
              <a:t>12. </a:t>
            </a:r>
            <a:r>
              <a:rPr lang="ru-RU" sz="1400" dirty="0" err="1">
                <a:solidFill>
                  <a:schemeClr val="bg2"/>
                </a:solidFill>
              </a:rPr>
              <a:t>Шостром</a:t>
            </a:r>
            <a:r>
              <a:rPr lang="ru-RU" sz="1400" dirty="0">
                <a:solidFill>
                  <a:schemeClr val="bg2"/>
                </a:solidFill>
              </a:rPr>
              <a:t> Э. Анти-</a:t>
            </a:r>
            <a:r>
              <a:rPr lang="ru-RU" sz="1400" dirty="0" err="1">
                <a:solidFill>
                  <a:schemeClr val="bg2"/>
                </a:solidFill>
              </a:rPr>
              <a:t>Карнегі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>
                <a:solidFill>
                  <a:schemeClr val="bg2"/>
                </a:solidFill>
              </a:rPr>
              <a:t>або</a:t>
            </a:r>
            <a:r>
              <a:rPr lang="ru-RU" sz="1400" dirty="0">
                <a:solidFill>
                  <a:schemeClr val="bg2"/>
                </a:solidFill>
              </a:rPr>
              <a:t> Людина-</a:t>
            </a:r>
            <a:r>
              <a:rPr lang="ru-RU" sz="1400" dirty="0" err="1">
                <a:solidFill>
                  <a:schemeClr val="bg2"/>
                </a:solidFill>
              </a:rPr>
              <a:t>маніпулятор</a:t>
            </a:r>
            <a:r>
              <a:rPr lang="ru-RU" sz="1400" dirty="0">
                <a:solidFill>
                  <a:schemeClr val="bg2"/>
                </a:solidFill>
              </a:rPr>
              <a:t> / Э. </a:t>
            </a:r>
            <a:r>
              <a:rPr lang="ru-RU" sz="1400" dirty="0" err="1">
                <a:solidFill>
                  <a:schemeClr val="bg2"/>
                </a:solidFill>
              </a:rPr>
              <a:t>Шостром</a:t>
            </a:r>
            <a:r>
              <a:rPr lang="ru-RU" sz="1400" dirty="0">
                <a:solidFill>
                  <a:schemeClr val="bg2"/>
                </a:solidFill>
              </a:rPr>
              <a:t>. – Минск, 1992. – 56 с. </a:t>
            </a:r>
          </a:p>
          <a:p>
            <a:r>
              <a:rPr lang="ru-RU" sz="1400" dirty="0">
                <a:solidFill>
                  <a:schemeClr val="bg2"/>
                </a:solidFill>
              </a:rPr>
              <a:t>13. Янг К. </a:t>
            </a:r>
            <a:r>
              <a:rPr lang="ru-RU" sz="1400" dirty="0" err="1">
                <a:solidFill>
                  <a:schemeClr val="bg2"/>
                </a:solidFill>
              </a:rPr>
              <a:t>Діагноз</a:t>
            </a:r>
            <a:r>
              <a:rPr lang="ru-RU" sz="1400" dirty="0">
                <a:solidFill>
                  <a:schemeClr val="bg2"/>
                </a:solidFill>
              </a:rPr>
              <a:t>–</a:t>
            </a:r>
            <a:r>
              <a:rPr lang="ru-RU" sz="1400" dirty="0" err="1">
                <a:solidFill>
                  <a:schemeClr val="bg2"/>
                </a:solidFill>
              </a:rPr>
              <a:t>Інтернет-залежність</a:t>
            </a:r>
            <a:r>
              <a:rPr lang="ru-RU" sz="1400" dirty="0">
                <a:solidFill>
                  <a:schemeClr val="bg2"/>
                </a:solidFill>
              </a:rPr>
              <a:t> / К. Юнг // </a:t>
            </a:r>
            <a:r>
              <a:rPr lang="ru-RU" sz="1400" dirty="0" err="1">
                <a:solidFill>
                  <a:schemeClr val="bg2"/>
                </a:solidFill>
              </a:rPr>
              <a:t>Світ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>
                <a:solidFill>
                  <a:schemeClr val="bg2"/>
                </a:solidFill>
              </a:rPr>
              <a:t>Інтернет</a:t>
            </a:r>
            <a:r>
              <a:rPr lang="ru-RU" sz="1400" dirty="0">
                <a:solidFill>
                  <a:schemeClr val="bg2"/>
                </a:solidFill>
              </a:rPr>
              <a:t>. – 2000.– №2. – С. 24-29. </a:t>
            </a:r>
            <a:r>
              <a:rPr lang="en-US" sz="1400" dirty="0">
                <a:solidFill>
                  <a:schemeClr val="bg2"/>
                </a:solidFill>
              </a:rPr>
              <a:t>14. Lazarus R. S. Emotion and adaptation / R. S. Lazarus. – New York: Oxford university press,1991 b. </a:t>
            </a:r>
            <a:endParaRPr lang="ru-RU" sz="1400" dirty="0">
              <a:solidFill>
                <a:schemeClr val="bg2"/>
              </a:solidFill>
            </a:endParaRPr>
          </a:p>
          <a:p>
            <a:r>
              <a:rPr lang="ru-RU" sz="1400" dirty="0" err="1">
                <a:solidFill>
                  <a:schemeClr val="bg2"/>
                </a:solidFill>
              </a:rPr>
              <a:t>Додаткова</a:t>
            </a:r>
            <a:r>
              <a:rPr lang="ru-RU" sz="1400" dirty="0">
                <a:solidFill>
                  <a:schemeClr val="bg2"/>
                </a:solidFill>
              </a:rPr>
              <a:t> 1. Абрамова Г. С. Практична </a:t>
            </a:r>
            <a:r>
              <a:rPr lang="ru-RU" sz="1400" dirty="0" err="1">
                <a:solidFill>
                  <a:schemeClr val="bg2"/>
                </a:solidFill>
              </a:rPr>
              <a:t>психологія</a:t>
            </a:r>
            <a:r>
              <a:rPr lang="ru-RU" sz="1400" dirty="0">
                <a:solidFill>
                  <a:schemeClr val="bg2"/>
                </a:solidFill>
              </a:rPr>
              <a:t> / Г. С. Абрамова. – М.: </a:t>
            </a:r>
            <a:r>
              <a:rPr lang="ru-RU" sz="1400" dirty="0" err="1">
                <a:solidFill>
                  <a:schemeClr val="bg2"/>
                </a:solidFill>
              </a:rPr>
              <a:t>Академія</a:t>
            </a:r>
            <a:r>
              <a:rPr lang="ru-RU" sz="1400" dirty="0">
                <a:solidFill>
                  <a:schemeClr val="bg2"/>
                </a:solidFill>
              </a:rPr>
              <a:t>, 1997. – 368 с.</a:t>
            </a:r>
          </a:p>
          <a:p>
            <a:r>
              <a:rPr lang="ru-RU" sz="1400" dirty="0" smtClean="0"/>
              <a:t>. </a:t>
            </a:r>
            <a:r>
              <a:rPr lang="ru-RU" sz="1400" dirty="0"/>
              <a:t>та </a:t>
            </a:r>
            <a:r>
              <a:rPr lang="ru-RU" sz="1400" dirty="0" err="1"/>
              <a:t>неспецифіч</a:t>
            </a:r>
            <a:r>
              <a:rPr lang="ru-RU" sz="1400" dirty="0"/>
              <a:t>. </a:t>
            </a:r>
            <a:r>
              <a:rPr lang="ru-RU" sz="1400" dirty="0" err="1"/>
              <a:t>профілактиці</a:t>
            </a:r>
            <a:r>
              <a:rPr lang="ru-RU" sz="1400" dirty="0"/>
              <a:t> / В. А. </a:t>
            </a:r>
            <a:r>
              <a:rPr lang="ru-RU" sz="1400" dirty="0" err="1"/>
              <a:t>Ананьєв</a:t>
            </a:r>
            <a:r>
              <a:rPr lang="ru-RU" sz="1400" dirty="0"/>
              <a:t> // </a:t>
            </a:r>
            <a:r>
              <a:rPr lang="ru-RU" sz="1400" dirty="0" err="1"/>
              <a:t>Основи</a:t>
            </a:r>
            <a:r>
              <a:rPr lang="ru-RU" sz="1400" dirty="0"/>
              <a:t> </a:t>
            </a:r>
            <a:r>
              <a:rPr lang="ru-RU" sz="1400" dirty="0" err="1"/>
              <a:t>психології</a:t>
            </a:r>
            <a:r>
              <a:rPr lang="ru-RU" sz="1400" dirty="0"/>
              <a:t> </a:t>
            </a:r>
            <a:r>
              <a:rPr lang="ru-RU" sz="1400" dirty="0" err="1"/>
              <a:t>здоров’я</a:t>
            </a:r>
            <a:r>
              <a:rPr lang="ru-RU" sz="1400" dirty="0"/>
              <a:t>. </a:t>
            </a:r>
            <a:r>
              <a:rPr lang="ru-RU" sz="1400" dirty="0" err="1"/>
              <a:t>Концептуальні</a:t>
            </a:r>
            <a:r>
              <a:rPr lang="ru-RU" sz="1400" dirty="0"/>
              <a:t> </a:t>
            </a:r>
            <a:r>
              <a:rPr lang="ru-RU" sz="1400" dirty="0" err="1"/>
              <a:t>основи</a:t>
            </a:r>
            <a:r>
              <a:rPr lang="ru-RU" sz="1400" dirty="0"/>
              <a:t> </a:t>
            </a:r>
            <a:r>
              <a:rPr lang="ru-RU" sz="1400" dirty="0" err="1"/>
              <a:t>психології</a:t>
            </a:r>
            <a:r>
              <a:rPr lang="ru-RU" sz="1400" dirty="0"/>
              <a:t> </a:t>
            </a:r>
            <a:r>
              <a:rPr lang="ru-RU" sz="1400" dirty="0" err="1"/>
              <a:t>здоров’я</a:t>
            </a:r>
            <a:r>
              <a:rPr lang="ru-RU" sz="1400" dirty="0"/>
              <a:t>. – СПб.: Речь, 2006. – 384 с. </a:t>
            </a:r>
          </a:p>
          <a:p>
            <a:r>
              <a:rPr lang="ru-RU" sz="1400" dirty="0"/>
              <a:t>4. </a:t>
            </a:r>
            <a:r>
              <a:rPr lang="ru-RU" sz="1400" dirty="0" err="1"/>
              <a:t>Анастази</a:t>
            </a:r>
            <a:r>
              <a:rPr lang="ru-RU" sz="1400" dirty="0"/>
              <a:t> А. </a:t>
            </a:r>
            <a:r>
              <a:rPr lang="ru-RU" sz="1400" dirty="0" err="1"/>
              <a:t>Психологичне</a:t>
            </a:r>
            <a:r>
              <a:rPr lang="ru-RU" sz="1400" dirty="0"/>
              <a:t> </a:t>
            </a:r>
            <a:r>
              <a:rPr lang="ru-RU" sz="1400" dirty="0" err="1"/>
              <a:t>тестування</a:t>
            </a:r>
            <a:r>
              <a:rPr lang="ru-RU" sz="1400" dirty="0"/>
              <a:t> / А. </a:t>
            </a:r>
            <a:r>
              <a:rPr lang="ru-RU" sz="1400" dirty="0" err="1"/>
              <a:t>Анастази</a:t>
            </a:r>
            <a:r>
              <a:rPr lang="ru-RU" sz="1400" dirty="0"/>
              <a:t>, С. </a:t>
            </a:r>
            <a:r>
              <a:rPr lang="ru-RU" sz="1400" dirty="0" err="1"/>
              <a:t>Урбіна</a:t>
            </a:r>
            <a:r>
              <a:rPr lang="ru-RU" sz="1400" dirty="0"/>
              <a:t>. – СПб.: Питер, 2001. – 688 с.</a:t>
            </a:r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2"/>
                </a:solidFill>
              </a:rPr>
              <a:t>Список використаних джерел і літератури:</a:t>
            </a:r>
            <a:endParaRPr lang="ru-RU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82199"/>
      </p:ext>
    </p:extLst>
  </p:cSld>
  <p:clrMapOvr>
    <a:masterClrMapping/>
  </p:clrMapOvr>
  <p:transition spd="med" advClick="0" advTm="3000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87824" y="5589240"/>
            <a:ext cx="2376264" cy="720080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       2024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Бережіть себе!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Гарного дня!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4869160"/>
            <a:ext cx="24231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Інформацію підготувала:</a:t>
            </a:r>
          </a:p>
          <a:p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практичний психолог </a:t>
            </a:r>
          </a:p>
          <a:p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БДМФК </a:t>
            </a:r>
            <a:r>
              <a:rPr lang="uk-UA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Ванюшкіна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О.А.</a:t>
            </a:r>
          </a:p>
          <a:p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0"/>
            <a:ext cx="8640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</a:t>
            </a:r>
          </a:p>
        </p:txBody>
      </p:sp>
      <p:pic>
        <p:nvPicPr>
          <p:cNvPr id="2049" name="Picture 1" descr="C:\Users\Licey\Desktop\58bdc94988469f301f9f73f1abddbdf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132856"/>
            <a:ext cx="4159176" cy="2601492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8" name="bd5d5bc08d62bf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0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979712"/>
            <a:ext cx="8219256" cy="622892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bg2"/>
                </a:solidFill>
              </a:rPr>
              <a:t>Актуальність теми: </a:t>
            </a:r>
            <a:r>
              <a:rPr lang="uk-UA" sz="2400" dirty="0" smtClean="0">
                <a:solidFill>
                  <a:schemeClr val="bg2"/>
                </a:solidFill>
              </a:rPr>
              <a:t>В Україні стартувала комунікаційна кампанія з інформуванням громадян щодо необхідності  системного піклування  про ментальне здоров’я.</a:t>
            </a:r>
            <a:br>
              <a:rPr lang="uk-UA" sz="2400" dirty="0" smtClean="0">
                <a:solidFill>
                  <a:schemeClr val="bg2"/>
                </a:solidFill>
              </a:rPr>
            </a:br>
            <a:r>
              <a:rPr lang="uk-UA" sz="2400" dirty="0" smtClean="0">
                <a:solidFill>
                  <a:schemeClr val="bg2"/>
                </a:solidFill>
              </a:rPr>
              <a:t>Розробку та впровадження Всеукраїнської програми метального здоров’я координує МОЗ України.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20737"/>
      </p:ext>
    </p:extLst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448"/>
            <a:ext cx="4038600" cy="551748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8" y="155448"/>
            <a:ext cx="4038600" cy="551748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0" y="155448"/>
            <a:ext cx="8688388" cy="200614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586646"/>
      </p:ext>
    </p:extLst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75656" y="620688"/>
            <a:ext cx="5832648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2060"/>
                </a:solidFill>
              </a:rPr>
              <a:t>МЕНТАЛЬНЕ ЗДОРОВ’Я: </a:t>
            </a:r>
          </a:p>
          <a:p>
            <a:pPr algn="ctr"/>
            <a:r>
              <a:rPr lang="ru-RU" sz="2800" b="1" cap="all" dirty="0" smtClean="0">
                <a:solidFill>
                  <a:srgbClr val="002060"/>
                </a:solidFill>
              </a:rPr>
              <a:t>ЯК ПОДБАТИ ПРО СЕБЕ?</a:t>
            </a:r>
            <a:endParaRPr lang="ru-RU" sz="2800" b="1" cap="all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628800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/>
                </a:solidFill>
              </a:rPr>
              <a:t>       </a:t>
            </a:r>
            <a:r>
              <a:rPr lang="ru-RU" dirty="0" err="1" smtClean="0">
                <a:solidFill>
                  <a:schemeClr val="bg2"/>
                </a:solidFill>
              </a:rPr>
              <a:t>Ментальне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здоров’я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є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невід’ємною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частиною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щасливого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життя</a:t>
            </a:r>
            <a:r>
              <a:rPr lang="ru-RU" dirty="0" smtClean="0">
                <a:solidFill>
                  <a:schemeClr val="bg2"/>
                </a:solidFill>
              </a:rPr>
              <a:t>. </a:t>
            </a:r>
            <a:r>
              <a:rPr lang="ru-RU" dirty="0" err="1" smtClean="0">
                <a:solidFill>
                  <a:schemeClr val="bg2"/>
                </a:solidFill>
              </a:rPr>
              <a:t>Це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поняття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дуже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широке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поєднує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різні</a:t>
            </a:r>
            <a:r>
              <a:rPr lang="ru-RU" dirty="0" smtClean="0">
                <a:solidFill>
                  <a:schemeClr val="bg2"/>
                </a:solidFill>
              </a:rPr>
              <a:t>  </a:t>
            </a:r>
            <a:r>
              <a:rPr lang="ru-RU" dirty="0" err="1" smtClean="0">
                <a:solidFill>
                  <a:schemeClr val="bg2"/>
                </a:solidFill>
              </a:rPr>
              <a:t>аспекти</a:t>
            </a:r>
            <a:r>
              <a:rPr lang="ru-RU" dirty="0" smtClean="0">
                <a:solidFill>
                  <a:schemeClr val="bg2"/>
                </a:solidFill>
              </a:rPr>
              <a:t>. Як </a:t>
            </a:r>
            <a:r>
              <a:rPr lang="ru-RU" dirty="0" err="1" smtClean="0">
                <a:solidFill>
                  <a:schemeClr val="bg2"/>
                </a:solidFill>
              </a:rPr>
              <a:t>зрозуміти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що</a:t>
            </a:r>
            <a:r>
              <a:rPr lang="ru-RU" dirty="0" smtClean="0">
                <a:solidFill>
                  <a:schemeClr val="bg2"/>
                </a:solidFill>
              </a:rPr>
              <a:t> стан душевного </a:t>
            </a:r>
            <a:r>
              <a:rPr lang="ru-RU" dirty="0" err="1" smtClean="0">
                <a:solidFill>
                  <a:schemeClr val="bg2"/>
                </a:solidFill>
              </a:rPr>
              <a:t>здоров’я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вийшов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із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рівноваги</a:t>
            </a:r>
            <a:r>
              <a:rPr lang="ru-RU" dirty="0" smtClean="0">
                <a:solidFill>
                  <a:schemeClr val="bg2"/>
                </a:solidFill>
              </a:rPr>
              <a:t> та настав час </a:t>
            </a:r>
            <a:r>
              <a:rPr lang="ru-RU" dirty="0" err="1" smtClean="0">
                <a:solidFill>
                  <a:schemeClr val="bg2"/>
                </a:solidFill>
              </a:rPr>
              <a:t>звернутися</a:t>
            </a:r>
            <a:r>
              <a:rPr lang="ru-RU" dirty="0" smtClean="0">
                <a:solidFill>
                  <a:schemeClr val="bg2"/>
                </a:solidFill>
              </a:rPr>
              <a:t> до психотерапевта — </a:t>
            </a:r>
            <a:r>
              <a:rPr lang="ru-RU" dirty="0" err="1" smtClean="0">
                <a:solidFill>
                  <a:schemeClr val="bg2"/>
                </a:solidFill>
              </a:rPr>
              <a:t>розказуємо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далі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endParaRPr lang="ru-RU" b="1" i="1" u="sng" dirty="0" smtClean="0">
              <a:solidFill>
                <a:schemeClr val="bg2"/>
              </a:solidFill>
            </a:endParaRPr>
          </a:p>
          <a:p>
            <a:pPr algn="ctr"/>
            <a:endParaRPr lang="ru-RU" b="1" i="1" u="sng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u="sng" dirty="0" err="1" smtClean="0">
                <a:solidFill>
                  <a:srgbClr val="002060"/>
                </a:solidFill>
              </a:rPr>
              <a:t>Що</a:t>
            </a:r>
            <a:r>
              <a:rPr lang="ru-RU" b="1" i="1" u="sng" dirty="0" smtClean="0">
                <a:solidFill>
                  <a:srgbClr val="002060"/>
                </a:solidFill>
              </a:rPr>
              <a:t> </a:t>
            </a:r>
            <a:r>
              <a:rPr lang="ru-RU" b="1" i="1" u="sng" dirty="0" err="1" smtClean="0">
                <a:solidFill>
                  <a:srgbClr val="002060"/>
                </a:solidFill>
              </a:rPr>
              <a:t>таке</a:t>
            </a:r>
            <a:r>
              <a:rPr lang="ru-RU" b="1" i="1" u="sng" dirty="0" smtClean="0">
                <a:solidFill>
                  <a:srgbClr val="002060"/>
                </a:solidFill>
              </a:rPr>
              <a:t> </a:t>
            </a:r>
            <a:r>
              <a:rPr lang="ru-RU" b="1" i="1" u="sng" dirty="0" err="1" smtClean="0">
                <a:solidFill>
                  <a:srgbClr val="002060"/>
                </a:solidFill>
              </a:rPr>
              <a:t>ментальне</a:t>
            </a:r>
            <a:r>
              <a:rPr lang="ru-RU" b="1" i="1" u="sng" dirty="0" smtClean="0">
                <a:solidFill>
                  <a:srgbClr val="002060"/>
                </a:solidFill>
              </a:rPr>
              <a:t> </a:t>
            </a:r>
            <a:r>
              <a:rPr lang="ru-RU" b="1" i="1" u="sng" dirty="0" err="1" smtClean="0">
                <a:solidFill>
                  <a:srgbClr val="002060"/>
                </a:solidFill>
              </a:rPr>
              <a:t>здоров’я</a:t>
            </a:r>
            <a:r>
              <a:rPr lang="ru-RU" b="1" i="1" u="sng" dirty="0" smtClean="0">
                <a:solidFill>
                  <a:srgbClr val="002060"/>
                </a:solidFill>
              </a:rPr>
              <a:t>?</a:t>
            </a:r>
          </a:p>
          <a:p>
            <a:pPr algn="just"/>
            <a:r>
              <a:rPr lang="ru-RU" dirty="0" smtClean="0">
                <a:solidFill>
                  <a:schemeClr val="bg2"/>
                </a:solidFill>
              </a:rPr>
              <a:t>            </a:t>
            </a:r>
            <a:r>
              <a:rPr lang="ru-RU" dirty="0" err="1" smtClean="0">
                <a:solidFill>
                  <a:srgbClr val="FFC000"/>
                </a:solidFill>
              </a:rPr>
              <a:t>Згідно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визначенням</a:t>
            </a:r>
            <a:r>
              <a:rPr lang="ru-RU" dirty="0" smtClean="0">
                <a:solidFill>
                  <a:srgbClr val="FFC000"/>
                </a:solidFill>
              </a:rPr>
              <a:t> ВООЗ, </a:t>
            </a:r>
            <a:r>
              <a:rPr lang="ru-RU" dirty="0" err="1" smtClean="0">
                <a:solidFill>
                  <a:srgbClr val="FFC000"/>
                </a:solidFill>
              </a:rPr>
              <a:t>ментальне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здоров’я</a:t>
            </a:r>
            <a:r>
              <a:rPr lang="ru-RU" dirty="0" smtClean="0">
                <a:solidFill>
                  <a:srgbClr val="FFC000"/>
                </a:solidFill>
              </a:rPr>
              <a:t> — </a:t>
            </a:r>
            <a:r>
              <a:rPr lang="ru-RU" dirty="0" err="1" smtClean="0">
                <a:solidFill>
                  <a:srgbClr val="FFC000"/>
                </a:solidFill>
              </a:rPr>
              <a:t>це</a:t>
            </a:r>
            <a:r>
              <a:rPr lang="ru-RU" dirty="0" smtClean="0">
                <a:solidFill>
                  <a:srgbClr val="FFC000"/>
                </a:solidFill>
              </a:rPr>
              <a:t> стан </a:t>
            </a:r>
            <a:r>
              <a:rPr lang="ru-RU" dirty="0" err="1" smtClean="0">
                <a:solidFill>
                  <a:srgbClr val="FFC000"/>
                </a:solidFill>
              </a:rPr>
              <a:t>щастя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добробуту</a:t>
            </a:r>
            <a:r>
              <a:rPr lang="ru-RU" dirty="0" smtClean="0">
                <a:solidFill>
                  <a:srgbClr val="FFC000"/>
                </a:solidFill>
              </a:rPr>
              <a:t>, в </a:t>
            </a:r>
            <a:r>
              <a:rPr lang="ru-RU" dirty="0" err="1" smtClean="0">
                <a:solidFill>
                  <a:srgbClr val="FFC000"/>
                </a:solidFill>
              </a:rPr>
              <a:t>якому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людина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реалізує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свої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творчі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здібності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може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протистояти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життєвим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стресам</a:t>
            </a:r>
            <a:r>
              <a:rPr lang="ru-RU" dirty="0" smtClean="0">
                <a:solidFill>
                  <a:srgbClr val="FFC000"/>
                </a:solidFill>
              </a:rPr>
              <a:t>, продуктивно </a:t>
            </a:r>
            <a:r>
              <a:rPr lang="ru-RU" dirty="0" err="1" smtClean="0">
                <a:solidFill>
                  <a:srgbClr val="FFC000"/>
                </a:solidFill>
              </a:rPr>
              <a:t>працювати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робити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внесок</a:t>
            </a:r>
            <a:r>
              <a:rPr lang="ru-RU" dirty="0" smtClean="0">
                <a:solidFill>
                  <a:srgbClr val="FFC000"/>
                </a:solidFill>
              </a:rPr>
              <a:t> у </a:t>
            </a:r>
            <a:r>
              <a:rPr lang="ru-RU" dirty="0" err="1" smtClean="0">
                <a:solidFill>
                  <a:srgbClr val="FFC000"/>
                </a:solidFill>
              </a:rPr>
              <a:t>суспільне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життя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2"/>
                </a:solidFill>
              </a:rPr>
              <a:t>            </a:t>
            </a:r>
          </a:p>
          <a:p>
            <a:pPr algn="just"/>
            <a:r>
              <a:rPr lang="ru-RU" dirty="0" smtClean="0">
                <a:solidFill>
                  <a:schemeClr val="bg2"/>
                </a:solidFill>
              </a:rPr>
              <a:t>            </a:t>
            </a:r>
            <a:r>
              <a:rPr lang="ru-RU" dirty="0" err="1" smtClean="0">
                <a:solidFill>
                  <a:schemeClr val="bg2"/>
                </a:solidFill>
              </a:rPr>
              <a:t>Це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означає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що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ментальне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здоров’я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об’єднує</a:t>
            </a:r>
            <a:r>
              <a:rPr lang="ru-RU" dirty="0" smtClean="0">
                <a:solidFill>
                  <a:schemeClr val="bg2"/>
                </a:solidFill>
              </a:rPr>
              <a:t> здоровий дух та </a:t>
            </a:r>
            <a:r>
              <a:rPr lang="ru-RU" dirty="0" err="1" smtClean="0">
                <a:solidFill>
                  <a:schemeClr val="bg2"/>
                </a:solidFill>
              </a:rPr>
              <a:t>психіку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людини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із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соціальним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складником</a:t>
            </a:r>
            <a:r>
              <a:rPr lang="ru-RU" dirty="0" smtClean="0">
                <a:solidFill>
                  <a:schemeClr val="bg2"/>
                </a:solidFill>
              </a:rPr>
              <a:t>. </a:t>
            </a:r>
            <a:r>
              <a:rPr lang="ru-RU" dirty="0" err="1" smtClean="0">
                <a:solidFill>
                  <a:schemeClr val="bg2"/>
                </a:solidFill>
              </a:rPr>
              <a:t>Воно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є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важливим</a:t>
            </a:r>
            <a:r>
              <a:rPr lang="ru-RU" dirty="0" smtClean="0">
                <a:solidFill>
                  <a:schemeClr val="bg2"/>
                </a:solidFill>
              </a:rPr>
              <a:t> для </a:t>
            </a:r>
            <a:r>
              <a:rPr lang="ru-RU" dirty="0" err="1" smtClean="0">
                <a:solidFill>
                  <a:schemeClr val="bg2"/>
                </a:solidFill>
              </a:rPr>
              <a:t>втілення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бажань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реалізації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цілей</a:t>
            </a:r>
            <a:r>
              <a:rPr lang="ru-RU" dirty="0" smtClean="0">
                <a:solidFill>
                  <a:schemeClr val="bg2"/>
                </a:solidFill>
              </a:rPr>
              <a:t>, доброго </a:t>
            </a:r>
            <a:r>
              <a:rPr lang="ru-RU" dirty="0" err="1" smtClean="0">
                <a:solidFill>
                  <a:schemeClr val="bg2"/>
                </a:solidFill>
              </a:rPr>
              <a:t>фізичного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самопочуття</a:t>
            </a:r>
            <a:r>
              <a:rPr lang="ru-RU" dirty="0" smtClean="0">
                <a:solidFill>
                  <a:schemeClr val="bg2"/>
                </a:solidFill>
              </a:rPr>
              <a:t>. А </a:t>
            </a:r>
            <a:r>
              <a:rPr lang="ru-RU" dirty="0" err="1" smtClean="0">
                <a:solidFill>
                  <a:schemeClr val="bg2"/>
                </a:solidFill>
              </a:rPr>
              <a:t>з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іншого</a:t>
            </a:r>
            <a:r>
              <a:rPr lang="ru-RU" dirty="0" smtClean="0">
                <a:solidFill>
                  <a:schemeClr val="bg2"/>
                </a:solidFill>
              </a:rPr>
              <a:t> боку — </a:t>
            </a:r>
            <a:r>
              <a:rPr lang="ru-RU" dirty="0" err="1" smtClean="0">
                <a:solidFill>
                  <a:schemeClr val="bg2"/>
                </a:solidFill>
              </a:rPr>
              <a:t>психічне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здоров’я</a:t>
            </a:r>
            <a:r>
              <a:rPr lang="ru-RU" dirty="0" smtClean="0">
                <a:solidFill>
                  <a:schemeClr val="bg2"/>
                </a:solidFill>
              </a:rPr>
              <a:t> кожного </a:t>
            </a:r>
            <a:r>
              <a:rPr lang="ru-RU" dirty="0" err="1" smtClean="0">
                <a:solidFill>
                  <a:schemeClr val="bg2"/>
                </a:solidFill>
              </a:rPr>
              <a:t>індивіда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важливе</a:t>
            </a:r>
            <a:r>
              <a:rPr lang="ru-RU" dirty="0" smtClean="0">
                <a:solidFill>
                  <a:schemeClr val="bg2"/>
                </a:solidFill>
              </a:rPr>
              <a:t> для </a:t>
            </a:r>
            <a:r>
              <a:rPr lang="ru-RU" dirty="0" err="1" smtClean="0">
                <a:solidFill>
                  <a:schemeClr val="bg2"/>
                </a:solidFill>
              </a:rPr>
              <a:t>всього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суспільства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9592" y="62068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Стан ментального </a:t>
            </a:r>
            <a:r>
              <a:rPr lang="ru-RU" sz="2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екологічних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cap="all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88840"/>
            <a:ext cx="83529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Психічно</a:t>
            </a:r>
            <a:r>
              <a:rPr lang="ru-RU" b="1" dirty="0" smtClean="0">
                <a:solidFill>
                  <a:srgbClr val="002060"/>
                </a:solidFill>
              </a:rPr>
              <a:t> здорова </a:t>
            </a:r>
            <a:r>
              <a:rPr lang="ru-RU" b="1" dirty="0" err="1" smtClean="0">
                <a:solidFill>
                  <a:srgbClr val="002060"/>
                </a:solidFill>
              </a:rPr>
              <a:t>людина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chemeClr val="bg2"/>
              </a:solidFill>
            </a:endParaRPr>
          </a:p>
          <a:p>
            <a:r>
              <a:rPr lang="ru-RU" b="1" dirty="0" err="1" smtClean="0">
                <a:solidFill>
                  <a:schemeClr val="bg2"/>
                </a:solidFill>
              </a:rPr>
              <a:t>може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розрізняти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свої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емоції</a:t>
            </a:r>
            <a:r>
              <a:rPr lang="ru-RU" b="1" dirty="0" smtClean="0">
                <a:solidFill>
                  <a:schemeClr val="bg2"/>
                </a:solidFill>
              </a:rPr>
              <a:t>, </a:t>
            </a:r>
            <a:r>
              <a:rPr lang="ru-RU" b="1" dirty="0" err="1" smtClean="0">
                <a:solidFill>
                  <a:schemeClr val="bg2"/>
                </a:solidFill>
              </a:rPr>
              <a:t>керувати</a:t>
            </a:r>
            <a:r>
              <a:rPr lang="ru-RU" b="1" dirty="0" smtClean="0">
                <a:solidFill>
                  <a:schemeClr val="bg2"/>
                </a:solidFill>
              </a:rPr>
              <a:t> ними та </a:t>
            </a:r>
            <a:r>
              <a:rPr lang="ru-RU" b="1" dirty="0" err="1" smtClean="0">
                <a:solidFill>
                  <a:schemeClr val="bg2"/>
                </a:solidFill>
              </a:rPr>
              <a:t>гармонійно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функціонувати</a:t>
            </a:r>
            <a:r>
              <a:rPr lang="ru-RU" b="1" dirty="0" smtClean="0">
                <a:solidFill>
                  <a:schemeClr val="bg2"/>
                </a:solidFill>
              </a:rPr>
              <a:t>;</a:t>
            </a:r>
          </a:p>
          <a:p>
            <a:r>
              <a:rPr lang="ru-RU" b="1" dirty="0" err="1" smtClean="0">
                <a:solidFill>
                  <a:schemeClr val="bg2"/>
                </a:solidFill>
              </a:rPr>
              <a:t>здатна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спілкуватися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і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будувати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стосунки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з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іншими</a:t>
            </a:r>
            <a:r>
              <a:rPr lang="ru-RU" b="1" dirty="0" smtClean="0">
                <a:solidFill>
                  <a:schemeClr val="bg2"/>
                </a:solidFill>
              </a:rPr>
              <a:t>;</a:t>
            </a:r>
          </a:p>
          <a:p>
            <a:r>
              <a:rPr lang="ru-RU" b="1" dirty="0" err="1" smtClean="0">
                <a:solidFill>
                  <a:schemeClr val="bg2"/>
                </a:solidFill>
              </a:rPr>
              <a:t>розвивається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й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навчається</a:t>
            </a:r>
            <a:r>
              <a:rPr lang="ru-RU" b="1" dirty="0" smtClean="0">
                <a:solidFill>
                  <a:schemeClr val="bg2"/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позитивно </a:t>
            </a:r>
            <a:r>
              <a:rPr lang="ru-RU" b="1" dirty="0" err="1" smtClean="0">
                <a:solidFill>
                  <a:schemeClr val="bg2"/>
                </a:solidFill>
              </a:rPr>
              <a:t>оцінює</a:t>
            </a:r>
            <a:r>
              <a:rPr lang="ru-RU" b="1" dirty="0" smtClean="0">
                <a:solidFill>
                  <a:schemeClr val="bg2"/>
                </a:solidFill>
              </a:rPr>
              <a:t> себе, </a:t>
            </a:r>
            <a:r>
              <a:rPr lang="ru-RU" b="1" dirty="0" err="1" smtClean="0">
                <a:solidFill>
                  <a:schemeClr val="bg2"/>
                </a:solidFill>
              </a:rPr>
              <a:t>приймає</a:t>
            </a:r>
            <a:r>
              <a:rPr lang="ru-RU" b="1" dirty="0" smtClean="0">
                <a:solidFill>
                  <a:schemeClr val="bg2"/>
                </a:solidFill>
              </a:rPr>
              <a:t> та любить;</a:t>
            </a:r>
          </a:p>
          <a:p>
            <a:r>
              <a:rPr lang="ru-RU" b="1" dirty="0" err="1" smtClean="0">
                <a:solidFill>
                  <a:schemeClr val="bg2"/>
                </a:solidFill>
              </a:rPr>
              <a:t>приймає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власні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тверді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рішення</a:t>
            </a:r>
            <a:r>
              <a:rPr lang="ru-RU" b="1" dirty="0" smtClean="0">
                <a:solidFill>
                  <a:schemeClr val="bg2"/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нормально </a:t>
            </a:r>
            <a:r>
              <a:rPr lang="ru-RU" b="1" dirty="0" err="1" smtClean="0">
                <a:solidFill>
                  <a:schemeClr val="bg2"/>
                </a:solidFill>
              </a:rPr>
              <a:t>адаптовується</a:t>
            </a:r>
            <a:r>
              <a:rPr lang="ru-RU" b="1" dirty="0" smtClean="0">
                <a:solidFill>
                  <a:schemeClr val="bg2"/>
                </a:solidFill>
              </a:rPr>
              <a:t> до </a:t>
            </a:r>
            <a:r>
              <a:rPr lang="ru-RU" b="1" dirty="0" err="1" smtClean="0">
                <a:solidFill>
                  <a:schemeClr val="bg2"/>
                </a:solidFill>
              </a:rPr>
              <a:t>нових</a:t>
            </a:r>
            <a:r>
              <a:rPr lang="ru-RU" b="1" dirty="0" smtClean="0">
                <a:solidFill>
                  <a:schemeClr val="bg2"/>
                </a:solidFill>
              </a:rPr>
              <a:t> умов </a:t>
            </a:r>
            <a:r>
              <a:rPr lang="ru-RU" b="1" dirty="0" err="1" smtClean="0">
                <a:solidFill>
                  <a:schemeClr val="bg2"/>
                </a:solidFill>
              </a:rPr>
              <a:t>життя</a:t>
            </a:r>
            <a:r>
              <a:rPr lang="ru-RU" b="1" dirty="0" smtClean="0">
                <a:solidFill>
                  <a:schemeClr val="bg2"/>
                </a:solidFill>
              </a:rPr>
              <a:t>;</a:t>
            </a:r>
          </a:p>
          <a:p>
            <a:r>
              <a:rPr lang="ru-RU" b="1" dirty="0" err="1" smtClean="0">
                <a:solidFill>
                  <a:schemeClr val="bg2"/>
                </a:solidFill>
              </a:rPr>
              <a:t>може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розв’язувати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проблеми</a:t>
            </a:r>
            <a:r>
              <a:rPr lang="ru-RU" b="1" dirty="0" smtClean="0">
                <a:solidFill>
                  <a:schemeClr val="bg2"/>
                </a:solidFill>
              </a:rPr>
              <a:t>.</a:t>
            </a:r>
          </a:p>
          <a:p>
            <a:endParaRPr lang="ru-RU" b="1" dirty="0" smtClean="0">
              <a:solidFill>
                <a:schemeClr val="bg2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Здатність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отримувати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задоволення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від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життя</a:t>
            </a:r>
            <a:r>
              <a:rPr lang="ru-RU" sz="2400" b="1" dirty="0" smtClean="0">
                <a:solidFill>
                  <a:srgbClr val="FF0000"/>
                </a:solidFill>
              </a:rPr>
              <a:t> — </a:t>
            </a:r>
            <a:r>
              <a:rPr lang="ru-RU" sz="2400" b="1" dirty="0" err="1" smtClean="0">
                <a:solidFill>
                  <a:srgbClr val="FF0000"/>
                </a:solidFill>
              </a:rPr>
              <a:t>основна</a:t>
            </a:r>
            <a:r>
              <a:rPr lang="ru-RU" sz="2400" b="1" dirty="0" smtClean="0">
                <a:solidFill>
                  <a:srgbClr val="FF0000"/>
                </a:solidFill>
              </a:rPr>
              <a:t> риса ментально </a:t>
            </a:r>
            <a:r>
              <a:rPr lang="ru-RU" sz="2400" b="1" dirty="0" err="1" smtClean="0">
                <a:solidFill>
                  <a:srgbClr val="FF0000"/>
                </a:solidFill>
              </a:rPr>
              <a:t>здорової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людини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620688"/>
            <a:ext cx="756084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Психічні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розлади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проблему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загрозу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14%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ментальних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проблем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людей не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визнають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труднощів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ж не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доступу до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належного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класифікованих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психічних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розповсюджені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них: </a:t>
            </a:r>
          </a:p>
          <a:p>
            <a:pPr algn="just"/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тривожні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поведінкові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розлади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гіперактивний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розлад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дефіцитом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харчової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розлади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спектру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шизофренії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депресія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посттравматичний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синдром,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психоактивних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600" b="1" cap="all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35896" y="5589240"/>
            <a:ext cx="1728192" cy="464840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2023 р.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0"/>
            <a:ext cx="8640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</a:t>
            </a:r>
          </a:p>
        </p:txBody>
      </p:sp>
      <p:pic>
        <p:nvPicPr>
          <p:cNvPr id="8" name="bd5d5bc08d62bf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https://ukrainky.com.ua/wp-content/uploads/2021/06/infograf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620688"/>
            <a:ext cx="6973441" cy="581319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0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9592" y="620688"/>
            <a:ext cx="7416824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психічне</a:t>
            </a:r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та як </a:t>
            </a:r>
            <a:r>
              <a:rPr lang="ru-RU" sz="36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підтримувати</a:t>
            </a:r>
            <a:endParaRPr lang="ru-RU" sz="3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88840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Психічне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здоров’я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може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порушуватися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під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дією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err="1" smtClean="0">
                <a:solidFill>
                  <a:schemeClr val="bg2"/>
                </a:solidFill>
              </a:rPr>
              <a:t>генетичних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чинників</a:t>
            </a:r>
            <a:r>
              <a:rPr lang="ru-RU" sz="2000" dirty="0" smtClean="0">
                <a:solidFill>
                  <a:schemeClr val="bg2"/>
                </a:solidFill>
              </a:rPr>
              <a:t>;</a:t>
            </a:r>
          </a:p>
          <a:p>
            <a:r>
              <a:rPr lang="ru-RU" sz="2000" dirty="0" err="1" smtClean="0">
                <a:solidFill>
                  <a:schemeClr val="bg2"/>
                </a:solidFill>
              </a:rPr>
              <a:t>наркотичних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речовин</a:t>
            </a:r>
            <a:r>
              <a:rPr lang="ru-RU" sz="2000" dirty="0" smtClean="0">
                <a:solidFill>
                  <a:schemeClr val="bg2"/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bg2"/>
                </a:solidFill>
              </a:rPr>
              <a:t>гормонального дисбалансу;</a:t>
            </a:r>
          </a:p>
          <a:p>
            <a:r>
              <a:rPr lang="ru-RU" sz="2000" dirty="0" err="1" smtClean="0">
                <a:solidFill>
                  <a:schemeClr val="bg2"/>
                </a:solidFill>
              </a:rPr>
              <a:t>індивідуальних</a:t>
            </a:r>
            <a:r>
              <a:rPr lang="ru-RU" sz="2000" dirty="0" smtClean="0">
                <a:solidFill>
                  <a:schemeClr val="bg2"/>
                </a:solidFill>
              </a:rPr>
              <a:t> характеристик </a:t>
            </a:r>
            <a:r>
              <a:rPr lang="ru-RU" sz="2000" dirty="0" err="1" smtClean="0">
                <a:solidFill>
                  <a:schemeClr val="bg2"/>
                </a:solidFill>
              </a:rPr>
              <a:t>людини</a:t>
            </a:r>
            <a:r>
              <a:rPr lang="ru-RU" sz="2000" dirty="0" smtClean="0">
                <a:solidFill>
                  <a:schemeClr val="bg2"/>
                </a:solidFill>
              </a:rPr>
              <a:t> (</a:t>
            </a:r>
            <a:r>
              <a:rPr lang="ru-RU" sz="2000" dirty="0" err="1" smtClean="0">
                <a:solidFill>
                  <a:schemeClr val="bg2"/>
                </a:solidFill>
              </a:rPr>
              <a:t>наприклад</a:t>
            </a:r>
            <a:r>
              <a:rPr lang="ru-RU" sz="2000" dirty="0" smtClean="0">
                <a:solidFill>
                  <a:schemeClr val="bg2"/>
                </a:solidFill>
              </a:rPr>
              <a:t>, </a:t>
            </a:r>
            <a:r>
              <a:rPr lang="ru-RU" sz="2000" dirty="0" err="1" smtClean="0">
                <a:solidFill>
                  <a:schemeClr val="bg2"/>
                </a:solidFill>
              </a:rPr>
              <a:t>схильності</a:t>
            </a:r>
            <a:r>
              <a:rPr lang="ru-RU" sz="2000" dirty="0" smtClean="0">
                <a:solidFill>
                  <a:schemeClr val="bg2"/>
                </a:solidFill>
              </a:rPr>
              <a:t> до </a:t>
            </a:r>
            <a:r>
              <a:rPr lang="ru-RU" sz="2000" dirty="0" err="1" smtClean="0">
                <a:solidFill>
                  <a:schemeClr val="bg2"/>
                </a:solidFill>
              </a:rPr>
              <a:t>депресій</a:t>
            </a:r>
            <a:r>
              <a:rPr lang="ru-RU" sz="2000" dirty="0" smtClean="0">
                <a:solidFill>
                  <a:schemeClr val="bg2"/>
                </a:solidFill>
              </a:rPr>
              <a:t> та </a:t>
            </a:r>
            <a:r>
              <a:rPr lang="ru-RU" sz="2000" dirty="0" err="1" smtClean="0">
                <a:solidFill>
                  <a:schemeClr val="bg2"/>
                </a:solidFill>
              </a:rPr>
              <a:t>песимізму</a:t>
            </a:r>
            <a:r>
              <a:rPr lang="ru-RU" sz="2000" dirty="0" smtClean="0">
                <a:solidFill>
                  <a:schemeClr val="bg2"/>
                </a:solidFill>
              </a:rPr>
              <a:t>);</a:t>
            </a:r>
          </a:p>
          <a:p>
            <a:r>
              <a:rPr lang="ru-RU" sz="2000" dirty="0" err="1" smtClean="0">
                <a:solidFill>
                  <a:schemeClr val="bg2"/>
                </a:solidFill>
              </a:rPr>
              <a:t>швидких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соціальних</a:t>
            </a:r>
            <a:r>
              <a:rPr lang="ru-RU" sz="2000" dirty="0" smtClean="0">
                <a:solidFill>
                  <a:schemeClr val="bg2"/>
                </a:solidFill>
              </a:rPr>
              <a:t> та </a:t>
            </a:r>
            <a:r>
              <a:rPr lang="ru-RU" sz="2000" dirty="0" err="1" smtClean="0">
                <a:solidFill>
                  <a:schemeClr val="bg2"/>
                </a:solidFill>
              </a:rPr>
              <a:t>політичних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змін</a:t>
            </a:r>
            <a:r>
              <a:rPr lang="ru-RU" sz="2000" dirty="0" smtClean="0">
                <a:solidFill>
                  <a:schemeClr val="bg2"/>
                </a:solidFill>
              </a:rPr>
              <a:t> (</a:t>
            </a:r>
            <a:r>
              <a:rPr lang="ru-RU" sz="2000" dirty="0" err="1" smtClean="0">
                <a:solidFill>
                  <a:schemeClr val="bg2"/>
                </a:solidFill>
              </a:rPr>
              <a:t>зокрема</a:t>
            </a:r>
            <a:r>
              <a:rPr lang="ru-RU" sz="2000" dirty="0" smtClean="0">
                <a:solidFill>
                  <a:schemeClr val="bg2"/>
                </a:solidFill>
              </a:rPr>
              <a:t>, </a:t>
            </a:r>
            <a:r>
              <a:rPr lang="ru-RU" sz="2000" dirty="0" err="1" smtClean="0">
                <a:solidFill>
                  <a:schemeClr val="bg2"/>
                </a:solidFill>
              </a:rPr>
              <a:t>внаслідок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воєнних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дій</a:t>
            </a:r>
            <a:r>
              <a:rPr lang="ru-RU" sz="2000" dirty="0" smtClean="0">
                <a:solidFill>
                  <a:schemeClr val="bg2"/>
                </a:solidFill>
              </a:rPr>
              <a:t>);</a:t>
            </a:r>
          </a:p>
          <a:p>
            <a:r>
              <a:rPr lang="ru-RU" sz="2000" dirty="0" err="1" smtClean="0">
                <a:solidFill>
                  <a:schemeClr val="bg2"/>
                </a:solidFill>
              </a:rPr>
              <a:t>соціальної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дискримінації</a:t>
            </a:r>
            <a:r>
              <a:rPr lang="ru-RU" sz="2000" dirty="0" smtClean="0">
                <a:solidFill>
                  <a:schemeClr val="bg2"/>
                </a:solidFill>
              </a:rPr>
              <a:t> на </a:t>
            </a:r>
            <a:r>
              <a:rPr lang="ru-RU" sz="2000" dirty="0" err="1" smtClean="0">
                <a:solidFill>
                  <a:schemeClr val="bg2"/>
                </a:solidFill>
              </a:rPr>
              <a:t>фоні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різних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чинників</a:t>
            </a:r>
            <a:r>
              <a:rPr lang="ru-RU" sz="2000" dirty="0" smtClean="0">
                <a:solidFill>
                  <a:schemeClr val="bg2"/>
                </a:solidFill>
              </a:rPr>
              <a:t>: сексуальна </a:t>
            </a:r>
            <a:r>
              <a:rPr lang="ru-RU" sz="2000" dirty="0" err="1" smtClean="0">
                <a:solidFill>
                  <a:schemeClr val="bg2"/>
                </a:solidFill>
              </a:rPr>
              <a:t>орієнтація</a:t>
            </a:r>
            <a:r>
              <a:rPr lang="ru-RU" sz="2000" dirty="0" smtClean="0">
                <a:solidFill>
                  <a:schemeClr val="bg2"/>
                </a:solidFill>
              </a:rPr>
              <a:t>, </a:t>
            </a:r>
            <a:r>
              <a:rPr lang="ru-RU" sz="2000" dirty="0" err="1" smtClean="0">
                <a:solidFill>
                  <a:schemeClr val="bg2"/>
                </a:solidFill>
              </a:rPr>
              <a:t>расова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приналежність</a:t>
            </a:r>
            <a:r>
              <a:rPr lang="ru-RU" sz="2000" dirty="0" smtClean="0">
                <a:solidFill>
                  <a:schemeClr val="bg2"/>
                </a:solidFill>
              </a:rPr>
              <a:t>, </a:t>
            </a:r>
            <a:r>
              <a:rPr lang="ru-RU" sz="2000" dirty="0" err="1" smtClean="0">
                <a:solidFill>
                  <a:schemeClr val="bg2"/>
                </a:solidFill>
              </a:rPr>
              <a:t>ВІЛ-позитивний</a:t>
            </a:r>
            <a:r>
              <a:rPr lang="ru-RU" sz="2000" dirty="0" smtClean="0">
                <a:solidFill>
                  <a:schemeClr val="bg2"/>
                </a:solidFill>
              </a:rPr>
              <a:t> статус </a:t>
            </a:r>
            <a:r>
              <a:rPr lang="ru-RU" sz="2000" dirty="0" err="1" smtClean="0">
                <a:solidFill>
                  <a:schemeClr val="bg2"/>
                </a:solidFill>
              </a:rPr>
              <a:t>тощо</a:t>
            </a:r>
            <a:r>
              <a:rPr lang="ru-RU" sz="2000" dirty="0" smtClean="0">
                <a:solidFill>
                  <a:schemeClr val="bg2"/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bg2"/>
                </a:solidFill>
              </a:rPr>
              <a:t>сексуального </a:t>
            </a:r>
            <a:r>
              <a:rPr lang="ru-RU" sz="2000" dirty="0" err="1" smtClean="0">
                <a:solidFill>
                  <a:schemeClr val="bg2"/>
                </a:solidFill>
              </a:rPr>
              <a:t>насильства</a:t>
            </a:r>
            <a:r>
              <a:rPr lang="ru-RU" sz="2000" dirty="0" smtClean="0">
                <a:solidFill>
                  <a:schemeClr val="bg2"/>
                </a:solidFill>
              </a:rPr>
              <a:t>;</a:t>
            </a:r>
          </a:p>
          <a:p>
            <a:r>
              <a:rPr lang="ru-RU" sz="2000" dirty="0" err="1" smtClean="0">
                <a:solidFill>
                  <a:schemeClr val="bg2"/>
                </a:solidFill>
              </a:rPr>
              <a:t>психологічного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тиску</a:t>
            </a:r>
            <a:r>
              <a:rPr lang="ru-RU" sz="2000" dirty="0" smtClean="0">
                <a:solidFill>
                  <a:schemeClr val="bg2"/>
                </a:solidFill>
              </a:rPr>
              <a:t>;</a:t>
            </a:r>
          </a:p>
          <a:p>
            <a:r>
              <a:rPr lang="ru-RU" sz="2000" dirty="0" err="1" smtClean="0">
                <a:solidFill>
                  <a:schemeClr val="bg2"/>
                </a:solidFill>
              </a:rPr>
              <a:t>стресу</a:t>
            </a:r>
            <a:r>
              <a:rPr lang="ru-RU" sz="2000" dirty="0" smtClean="0">
                <a:solidFill>
                  <a:schemeClr val="bg2"/>
                </a:solidFill>
              </a:rPr>
              <a:t> та умов </a:t>
            </a:r>
            <a:r>
              <a:rPr lang="ru-RU" sz="2000" dirty="0" err="1" smtClean="0">
                <a:solidFill>
                  <a:schemeClr val="bg2"/>
                </a:solidFill>
              </a:rPr>
              <a:t>роботи</a:t>
            </a:r>
            <a:r>
              <a:rPr lang="ru-RU" sz="2000" dirty="0" smtClean="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32656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Психічне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здоров’я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значною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мірою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залежить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від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атмосфери</a:t>
            </a:r>
            <a:r>
              <a:rPr lang="ru-RU" sz="2000" b="1" dirty="0" smtClean="0">
                <a:solidFill>
                  <a:srgbClr val="002060"/>
                </a:solidFill>
              </a:rPr>
              <a:t> у </a:t>
            </a:r>
            <a:r>
              <a:rPr lang="ru-RU" sz="2000" b="1" dirty="0" err="1" smtClean="0">
                <a:solidFill>
                  <a:srgbClr val="002060"/>
                </a:solidFill>
              </a:rPr>
              <a:t>сім’ї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дитячого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досвіду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соціального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оточення</a:t>
            </a:r>
            <a:r>
              <a:rPr lang="ru-RU" sz="2000" b="1" dirty="0" smtClean="0">
                <a:solidFill>
                  <a:srgbClr val="002060"/>
                </a:solidFill>
              </a:rPr>
              <a:t>. Особливо </a:t>
            </a:r>
            <a:r>
              <a:rPr lang="ru-RU" sz="2000" b="1" dirty="0" err="1" smtClean="0">
                <a:solidFill>
                  <a:srgbClr val="002060"/>
                </a:solidFill>
              </a:rPr>
              <a:t>важливим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є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сприятливе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середовище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зростання</a:t>
            </a:r>
            <a:r>
              <a:rPr lang="ru-RU" sz="2000" b="1" dirty="0" smtClean="0">
                <a:solidFill>
                  <a:srgbClr val="002060"/>
                </a:solidFill>
              </a:rPr>
              <a:t> для </a:t>
            </a:r>
            <a:r>
              <a:rPr lang="ru-RU" sz="2000" b="1" dirty="0" err="1" smtClean="0">
                <a:solidFill>
                  <a:srgbClr val="002060"/>
                </a:solidFill>
              </a:rPr>
              <a:t>дітей</a:t>
            </a:r>
            <a:r>
              <a:rPr lang="ru-RU" sz="2000" b="1" dirty="0" smtClean="0">
                <a:solidFill>
                  <a:srgbClr val="002060"/>
                </a:solidFill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</a:rPr>
              <a:t>підлітків</a:t>
            </a:r>
            <a:r>
              <a:rPr lang="ru-RU" sz="2000" b="1" dirty="0" smtClean="0">
                <a:solidFill>
                  <a:srgbClr val="002060"/>
                </a:solidFill>
              </a:rPr>
              <a:t>, у </a:t>
            </a:r>
            <a:r>
              <a:rPr lang="ru-RU" sz="2000" b="1" dirty="0" err="1" smtClean="0">
                <a:solidFill>
                  <a:srgbClr val="002060"/>
                </a:solidFill>
              </a:rPr>
              <a:t>яких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психіка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лише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формується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Що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важливо</a:t>
            </a:r>
            <a:r>
              <a:rPr lang="ru-RU" b="1" dirty="0" smtClean="0">
                <a:solidFill>
                  <a:srgbClr val="C00000"/>
                </a:solidFill>
              </a:rPr>
              <a:t> для </a:t>
            </a:r>
            <a:r>
              <a:rPr lang="ru-RU" b="1" dirty="0" err="1" smtClean="0">
                <a:solidFill>
                  <a:srgbClr val="C00000"/>
                </a:solidFill>
              </a:rPr>
              <a:t>підтримання</a:t>
            </a:r>
            <a:r>
              <a:rPr lang="ru-RU" b="1" dirty="0" smtClean="0">
                <a:solidFill>
                  <a:srgbClr val="C00000"/>
                </a:solidFill>
              </a:rPr>
              <a:t> ментального </a:t>
            </a:r>
            <a:r>
              <a:rPr lang="ru-RU" b="1" dirty="0" err="1" smtClean="0">
                <a:solidFill>
                  <a:srgbClr val="C00000"/>
                </a:solidFill>
              </a:rPr>
              <a:t>здоров’я</a:t>
            </a:r>
            <a:r>
              <a:rPr lang="ru-RU" b="1" dirty="0" smtClean="0">
                <a:solidFill>
                  <a:srgbClr val="C00000"/>
                </a:solidFill>
              </a:rPr>
              <a:t> на </a:t>
            </a:r>
            <a:r>
              <a:rPr lang="ru-RU" b="1" dirty="0" err="1" smtClean="0">
                <a:solidFill>
                  <a:srgbClr val="C00000"/>
                </a:solidFill>
              </a:rPr>
              <a:t>належному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рівні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pPr algn="ctr"/>
            <a:r>
              <a:rPr lang="ru-RU" b="1" dirty="0" err="1" smtClean="0">
                <a:solidFill>
                  <a:schemeClr val="bg2"/>
                </a:solidFill>
              </a:rPr>
              <a:t>Кілька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прикладів</a:t>
            </a:r>
            <a:r>
              <a:rPr lang="ru-RU" b="1" dirty="0" smtClean="0">
                <a:solidFill>
                  <a:schemeClr val="bg2"/>
                </a:solidFill>
              </a:rPr>
              <a:t>: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●</a:t>
            </a:r>
            <a:r>
              <a:rPr lang="ru-RU" dirty="0" err="1" smtClean="0">
                <a:solidFill>
                  <a:schemeClr val="bg2"/>
                </a:solidFill>
              </a:rPr>
              <a:t>розвиток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емоційного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інтелекту</a:t>
            </a:r>
            <a:r>
              <a:rPr lang="ru-RU" dirty="0" smtClean="0">
                <a:solidFill>
                  <a:schemeClr val="bg2"/>
                </a:solidFill>
              </a:rPr>
              <a:t> в </a:t>
            </a:r>
            <a:r>
              <a:rPr lang="ru-RU" dirty="0" err="1" smtClean="0">
                <a:solidFill>
                  <a:schemeClr val="bg2"/>
                </a:solidFill>
              </a:rPr>
              <a:t>дітей</a:t>
            </a:r>
            <a:r>
              <a:rPr lang="ru-RU" dirty="0" smtClean="0">
                <a:solidFill>
                  <a:schemeClr val="bg2"/>
                </a:solidFill>
              </a:rPr>
              <a:t>: </a:t>
            </a:r>
            <a:r>
              <a:rPr lang="ru-RU" dirty="0" err="1" smtClean="0">
                <a:solidFill>
                  <a:schemeClr val="bg2"/>
                </a:solidFill>
              </a:rPr>
              <a:t>сприйняття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розуміння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своїх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емоцій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допоможе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їм</a:t>
            </a:r>
            <a:r>
              <a:rPr lang="ru-RU" dirty="0" smtClean="0">
                <a:solidFill>
                  <a:schemeClr val="bg2"/>
                </a:solidFill>
              </a:rPr>
              <a:t> у </a:t>
            </a:r>
            <a:r>
              <a:rPr lang="ru-RU" dirty="0" err="1" smtClean="0">
                <a:solidFill>
                  <a:schemeClr val="bg2"/>
                </a:solidFill>
              </a:rPr>
              <a:t>дорослому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віці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вправніше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керувати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своїм</a:t>
            </a:r>
            <a:r>
              <a:rPr lang="ru-RU" dirty="0" smtClean="0">
                <a:solidFill>
                  <a:schemeClr val="bg2"/>
                </a:solidFill>
              </a:rPr>
              <a:t> станом;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●</a:t>
            </a:r>
            <a:r>
              <a:rPr lang="ru-RU" dirty="0" err="1" smtClean="0">
                <a:solidFill>
                  <a:schemeClr val="bg2"/>
                </a:solidFill>
              </a:rPr>
              <a:t>організація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здорової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атмосфери</a:t>
            </a:r>
            <a:r>
              <a:rPr lang="ru-RU" dirty="0" smtClean="0">
                <a:solidFill>
                  <a:schemeClr val="bg2"/>
                </a:solidFill>
              </a:rPr>
              <a:t> в </a:t>
            </a:r>
            <a:r>
              <a:rPr lang="ru-RU" dirty="0" err="1" smtClean="0">
                <a:solidFill>
                  <a:schemeClr val="bg2"/>
                </a:solidFill>
              </a:rPr>
              <a:t>родині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налагодження</a:t>
            </a:r>
            <a:r>
              <a:rPr lang="ru-RU" dirty="0" smtClean="0">
                <a:solidFill>
                  <a:schemeClr val="bg2"/>
                </a:solidFill>
              </a:rPr>
              <a:t> режиму дня для маленьких </a:t>
            </a:r>
            <a:r>
              <a:rPr lang="ru-RU" dirty="0" err="1" smtClean="0">
                <a:solidFill>
                  <a:schemeClr val="bg2"/>
                </a:solidFill>
              </a:rPr>
              <a:t>дітей</a:t>
            </a:r>
            <a:r>
              <a:rPr lang="ru-RU" dirty="0" smtClean="0">
                <a:solidFill>
                  <a:schemeClr val="bg2"/>
                </a:solidFill>
              </a:rPr>
              <a:t>;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●</a:t>
            </a:r>
            <a:r>
              <a:rPr lang="ru-RU" dirty="0" err="1" smtClean="0">
                <a:solidFill>
                  <a:schemeClr val="bg2"/>
                </a:solidFill>
              </a:rPr>
              <a:t>соціальна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підтримка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незахищених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верств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населення</a:t>
            </a:r>
            <a:r>
              <a:rPr lang="ru-RU" dirty="0" smtClean="0">
                <a:solidFill>
                  <a:schemeClr val="bg2"/>
                </a:solidFill>
              </a:rPr>
              <a:t> (</a:t>
            </a:r>
            <a:r>
              <a:rPr lang="ru-RU" dirty="0" err="1" smtClean="0">
                <a:solidFill>
                  <a:schemeClr val="bg2"/>
                </a:solidFill>
              </a:rPr>
              <a:t>наприклад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матерів-одиначок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жінок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що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постраждали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від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насильства</a:t>
            </a:r>
            <a:r>
              <a:rPr lang="ru-RU" dirty="0" smtClean="0">
                <a:solidFill>
                  <a:schemeClr val="bg2"/>
                </a:solidFill>
              </a:rPr>
              <a:t>, людей </a:t>
            </a:r>
            <a:r>
              <a:rPr lang="ru-RU" dirty="0" err="1" smtClean="0">
                <a:solidFill>
                  <a:schemeClr val="bg2"/>
                </a:solidFill>
              </a:rPr>
              <a:t>з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інвалідністю</a:t>
            </a:r>
            <a:r>
              <a:rPr lang="ru-RU" dirty="0" smtClean="0">
                <a:solidFill>
                  <a:schemeClr val="bg2"/>
                </a:solidFill>
              </a:rPr>
              <a:t>);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●</a:t>
            </a:r>
            <a:r>
              <a:rPr lang="ru-RU" dirty="0" err="1" smtClean="0">
                <a:solidFill>
                  <a:schemeClr val="bg2"/>
                </a:solidFill>
              </a:rPr>
              <a:t>локальні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програми</a:t>
            </a:r>
            <a:r>
              <a:rPr lang="ru-RU" dirty="0" smtClean="0">
                <a:solidFill>
                  <a:schemeClr val="bg2"/>
                </a:solidFill>
              </a:rPr>
              <a:t> </a:t>
            </a:r>
            <a:r>
              <a:rPr lang="ru-RU" dirty="0" err="1" smtClean="0">
                <a:solidFill>
                  <a:schemeClr val="bg2"/>
                </a:solidFill>
              </a:rPr>
              <a:t>з</a:t>
            </a:r>
            <a:r>
              <a:rPr lang="ru-RU" dirty="0" smtClean="0">
                <a:solidFill>
                  <a:schemeClr val="bg2"/>
                </a:solidFill>
              </a:rPr>
              <a:t> </a:t>
            </a:r>
            <a:r>
              <a:rPr lang="ru-RU" dirty="0" err="1" smtClean="0">
                <a:solidFill>
                  <a:schemeClr val="bg2"/>
                </a:solidFill>
              </a:rPr>
              <a:t>підтримання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психічного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здоров’я</a:t>
            </a:r>
            <a:r>
              <a:rPr lang="ru-RU" dirty="0" smtClean="0">
                <a:solidFill>
                  <a:schemeClr val="bg2"/>
                </a:solidFill>
              </a:rPr>
              <a:t> — у школах, </a:t>
            </a:r>
            <a:r>
              <a:rPr lang="ru-RU" dirty="0" err="1" smtClean="0">
                <a:solidFill>
                  <a:schemeClr val="bg2"/>
                </a:solidFill>
              </a:rPr>
              <a:t>університетах</a:t>
            </a:r>
            <a:r>
              <a:rPr lang="ru-RU" dirty="0" smtClean="0">
                <a:solidFill>
                  <a:schemeClr val="bg2"/>
                </a:solidFill>
              </a:rPr>
              <a:t>, на </a:t>
            </a:r>
            <a:r>
              <a:rPr lang="ru-RU" dirty="0" err="1" smtClean="0">
                <a:solidFill>
                  <a:schemeClr val="bg2"/>
                </a:solidFill>
              </a:rPr>
              <a:t>підприємствах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689</TotalTime>
  <Words>962</Words>
  <Application>Microsoft Office PowerPoint</Application>
  <PresentationFormat>Экран (4:3)</PresentationFormat>
  <Paragraphs>100</Paragraphs>
  <Slides>14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Georgia</vt:lpstr>
      <vt:lpstr>Symbol</vt:lpstr>
      <vt:lpstr>Times New Roman</vt:lpstr>
      <vt:lpstr>Wingdings 2</vt:lpstr>
      <vt:lpstr>Бумажная</vt:lpstr>
      <vt:lpstr>    Міністерство освіти і науки Міністерство охорони  здоров’я КЗ Білгород-Дністровський медичний фаховий коледж Циклова комісія фундаментальних та професійно- орієнтованих дисциплін Доповідь- презентація  Тема: Ментальне здоров’я освітян у військовий час   Викладач  ІІ  категорії   Ванюшкіна О.А.</vt:lpstr>
      <vt:lpstr>Актуальність теми: В Україні стартувала комунікаційна кампанія з інформуванням громадян щодо необхідності  системного піклування  про ментальне здоров’я. Розробку та впровадження Всеукраїнської програми метального здоров’я координує МОЗ України.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 і літератури:</vt:lpstr>
      <vt:lpstr>Бережіть себе! Гарного дня!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Психологія навколо нас</dc:title>
  <dc:creator>Licey</dc:creator>
  <cp:lastModifiedBy>Елена Ванюшкина</cp:lastModifiedBy>
  <cp:revision>124</cp:revision>
  <dcterms:created xsi:type="dcterms:W3CDTF">2023-03-01T15:02:54Z</dcterms:created>
  <dcterms:modified xsi:type="dcterms:W3CDTF">2024-10-10T07:07:00Z</dcterms:modified>
</cp:coreProperties>
</file>