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22B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BA29-B21E-4F40-8EA2-8E230D7CFC7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8743-E5B3-4375-BA0B-2DBAEF3A1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BA29-B21E-4F40-8EA2-8E230D7CFC7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8743-E5B3-4375-BA0B-2DBAEF3A1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BA29-B21E-4F40-8EA2-8E230D7CFC7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8743-E5B3-4375-BA0B-2DBAEF3A1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BA29-B21E-4F40-8EA2-8E230D7CFC7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8743-E5B3-4375-BA0B-2DBAEF3A1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BA29-B21E-4F40-8EA2-8E230D7CFC7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8743-E5B3-4375-BA0B-2DBAEF3A1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BA29-B21E-4F40-8EA2-8E230D7CFC7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8743-E5B3-4375-BA0B-2DBAEF3A1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BA29-B21E-4F40-8EA2-8E230D7CFC7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8743-E5B3-4375-BA0B-2DBAEF3A1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BA29-B21E-4F40-8EA2-8E230D7CFC7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8743-E5B3-4375-BA0B-2DBAEF3A1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BA29-B21E-4F40-8EA2-8E230D7CFC7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8743-E5B3-4375-BA0B-2DBAEF3A1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BA29-B21E-4F40-8EA2-8E230D7CFC7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8743-E5B3-4375-BA0B-2DBAEF3A1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BA29-B21E-4F40-8EA2-8E230D7CFC7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8743-E5B3-4375-BA0B-2DBAEF3A1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6BA29-B21E-4F40-8EA2-8E230D7CFC7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E8743-E5B3-4375-BA0B-2DBAEF3A1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89131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ФОТОТЕРАПІЯ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9218" name="Picture 2" descr="Картинки по запросу фототерап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55292"/>
            <a:ext cx="6984776" cy="451250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556792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FF00"/>
                </a:solidFill>
                <a:latin typeface="Georgia" pitchFamily="18" charset="0"/>
              </a:rPr>
              <a:t>2. </a:t>
            </a:r>
            <a:r>
              <a:rPr lang="ru-RU" sz="5400" i="1" dirty="0" err="1" smtClean="0">
                <a:solidFill>
                  <a:srgbClr val="FFFF00"/>
                </a:solidFill>
                <a:latin typeface="Georgia" pitchFamily="18" charset="0"/>
              </a:rPr>
              <a:t>Значення</a:t>
            </a:r>
            <a:r>
              <a:rPr lang="ru-RU" sz="5400" i="1" dirty="0" smtClean="0">
                <a:solidFill>
                  <a:srgbClr val="FFFF00"/>
                </a:solidFill>
                <a:latin typeface="Georgia" pitchFamily="18" charset="0"/>
              </a:rPr>
              <a:t> та </a:t>
            </a:r>
            <a:r>
              <a:rPr lang="ru-RU" sz="5400" i="1" dirty="0" err="1" smtClean="0">
                <a:solidFill>
                  <a:srgbClr val="FFFF00"/>
                </a:solidFill>
                <a:latin typeface="Georgia" pitchFamily="18" charset="0"/>
              </a:rPr>
              <a:t>завдання</a:t>
            </a:r>
            <a:r>
              <a:rPr lang="ru-RU" sz="54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5400" i="1" dirty="0" err="1" smtClean="0">
                <a:solidFill>
                  <a:srgbClr val="FFFF00"/>
                </a:solidFill>
                <a:latin typeface="Georgia" pitchFamily="18" charset="0"/>
              </a:rPr>
              <a:t>фототерапії</a:t>
            </a:r>
            <a:r>
              <a:rPr lang="ru-RU" sz="5400" i="1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5400" i="1" dirty="0" err="1" smtClean="0">
                <a:solidFill>
                  <a:srgbClr val="FFFF00"/>
                </a:solidFill>
                <a:latin typeface="Georgia" pitchFamily="18" charset="0"/>
              </a:rPr>
              <a:t>її</a:t>
            </a:r>
            <a:r>
              <a:rPr lang="ru-RU" sz="54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5400" i="1" dirty="0" err="1" smtClean="0">
                <a:solidFill>
                  <a:srgbClr val="FFFF00"/>
                </a:solidFill>
                <a:latin typeface="Georgia" pitchFamily="18" charset="0"/>
              </a:rPr>
              <a:t>можливості</a:t>
            </a:r>
            <a:r>
              <a:rPr lang="en-US" sz="5400" i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ru-RU" sz="5400" i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260648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solidFill>
                  <a:srgbClr val="FF0000"/>
                </a:solidFill>
                <a:latin typeface="Georgia" pitchFamily="18" charset="0"/>
              </a:rPr>
              <a:t>Основним</a:t>
            </a:r>
            <a:r>
              <a:rPr lang="ru-RU" sz="24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  <a:latin typeface="Georgia" pitchFamily="18" charset="0"/>
              </a:rPr>
              <a:t>змістом</a:t>
            </a:r>
            <a:r>
              <a:rPr lang="ru-RU" sz="24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  <a:latin typeface="Georgia" pitchFamily="18" charset="0"/>
              </a:rPr>
              <a:t>фототерапії</a:t>
            </a:r>
            <a:r>
              <a:rPr lang="ru-RU" sz="24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  <a:latin typeface="Georgia" pitchFamily="18" charset="0"/>
              </a:rPr>
              <a:t>є</a:t>
            </a:r>
            <a:r>
              <a:rPr lang="ru-RU" sz="24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створення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і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сприйняття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фотографічних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образів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.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Завдяки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фототерапії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у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людини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з`являється</a:t>
            </a:r>
            <a:endParaRPr lang="ru-RU" sz="2400" dirty="0">
              <a:solidFill>
                <a:srgbClr val="22B117"/>
              </a:solidFill>
              <a:latin typeface="Georgia" pitchFamily="18" charset="0"/>
            </a:endParaRPr>
          </a:p>
        </p:txBody>
      </p:sp>
      <p:pic>
        <p:nvPicPr>
          <p:cNvPr id="25602" name="Picture 2" descr="https://pp.userapi.com/c543101/v543101993/cb55/D73eZwu6Xw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708920"/>
            <a:ext cx="3960440" cy="3960441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</p:pic>
      <p:pic>
        <p:nvPicPr>
          <p:cNvPr id="25604" name="Picture 4" descr="https://pp.userapi.com/c630828/v630828923/464e6/NTSVXh-ZBu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824536" cy="3131717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3717032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комфортна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можливість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продумати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те,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що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відбувається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в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його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житті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,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і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чітко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побачити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під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неочікуваним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кутом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зору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нові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рішення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у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всіх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сферах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свого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22B117"/>
                </a:solidFill>
                <a:latin typeface="Georgia" pitchFamily="18" charset="0"/>
              </a:rPr>
              <a:t>життя</a:t>
            </a:r>
            <a:r>
              <a:rPr lang="ru-RU" sz="2400" dirty="0" smtClean="0">
                <a:solidFill>
                  <a:srgbClr val="22B117"/>
                </a:solidFill>
                <a:latin typeface="Georgia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>
                <a:solidFill>
                  <a:srgbClr val="FFFF00"/>
                </a:solidFill>
                <a:latin typeface="Georgia" pitchFamily="18" charset="0"/>
              </a:rPr>
              <a:t>Фототерапія</a:t>
            </a:r>
            <a:r>
              <a:rPr lang="ru-RU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Georgia" pitchFamily="18" charset="0"/>
              </a:rPr>
              <a:t>використовується</a:t>
            </a:r>
            <a:r>
              <a:rPr lang="ru-RU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для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лікування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страхів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депресій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, при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психосоматичних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захворюваннях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. Ряд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фотографій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для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людини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можуть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бути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дуже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ресурсними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.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Мабуть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недаремно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під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час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довгої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розлуки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люди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беруть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із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собою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зберігають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у себе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фотографії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найбільш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близьких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людей.</a:t>
            </a:r>
          </a:p>
          <a:p>
            <a:pPr algn="ctr"/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Фотографія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завжди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зберігає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в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собі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історії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незалежно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від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їх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художньої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цінності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.</a:t>
            </a:r>
            <a:endParaRPr lang="ru-RU" dirty="0">
              <a:solidFill>
                <a:srgbClr val="66FF33"/>
              </a:solidFill>
              <a:latin typeface="Georgia" pitchFamily="18" charset="0"/>
            </a:endParaRPr>
          </a:p>
        </p:txBody>
      </p:sp>
      <p:pic>
        <p:nvPicPr>
          <p:cNvPr id="24578" name="Picture 2" descr="https://cs7066.userapi.com/c635105/v635105378/911a/wiicDhH5Lwg.jpg"/>
          <p:cNvPicPr>
            <a:picLocks noChangeAspect="1" noChangeArrowheads="1"/>
          </p:cNvPicPr>
          <p:nvPr/>
        </p:nvPicPr>
        <p:blipFill>
          <a:blip r:embed="rId2" cstate="print"/>
          <a:srcRect t="44099" r="360"/>
          <a:stretch>
            <a:fillRect/>
          </a:stretch>
        </p:blipFill>
        <p:spPr bwMode="auto">
          <a:xfrm>
            <a:off x="0" y="2132856"/>
            <a:ext cx="5083765" cy="4032448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</p:pic>
      <p:pic>
        <p:nvPicPr>
          <p:cNvPr id="24580" name="Picture 4" descr="https://pp.userapi.com/c837231/v837231726/6a40/Fdt2stXXY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3926258" cy="4026248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 smtClean="0">
                <a:solidFill>
                  <a:srgbClr val="FFFF00"/>
                </a:solidFill>
                <a:latin typeface="Georgia" pitchFamily="18" charset="0"/>
              </a:rPr>
              <a:t>Арт-терапія</a:t>
            </a:r>
            <a:r>
              <a:rPr lang="ru-RU" sz="1600" i="1" dirty="0" smtClean="0">
                <a:solidFill>
                  <a:srgbClr val="FFFF00"/>
                </a:solidFill>
                <a:latin typeface="Georgia" pitchFamily="18" charset="0"/>
              </a:rPr>
              <a:t> (</a:t>
            </a:r>
            <a:r>
              <a:rPr lang="ru-RU" sz="1600" i="1" dirty="0" err="1" smtClean="0">
                <a:solidFill>
                  <a:srgbClr val="FFFF00"/>
                </a:solidFill>
                <a:latin typeface="Georgia" pitchFamily="18" charset="0"/>
              </a:rPr>
              <a:t>лікування</a:t>
            </a:r>
            <a:r>
              <a:rPr lang="ru-RU" sz="16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FFFF00"/>
                </a:solidFill>
                <a:latin typeface="Georgia" pitchFamily="18" charset="0"/>
              </a:rPr>
              <a:t>мистецтвом</a:t>
            </a:r>
            <a:r>
              <a:rPr lang="ru-RU" sz="1600" i="1" dirty="0" smtClean="0">
                <a:solidFill>
                  <a:srgbClr val="FFFF00"/>
                </a:solidFill>
                <a:latin typeface="Georgia" pitchFamily="18" charset="0"/>
              </a:rPr>
              <a:t>) 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- один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із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нових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напрямків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реабілітаційних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психологічних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 методик.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Особливості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арт-терапевтичного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підходу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заключається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 в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його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здібності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активізувати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ресурси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зв`язані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з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творчими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можливостями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людини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.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Що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 в свою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чергу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,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запускає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механізм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66FF33"/>
                </a:solidFill>
                <a:latin typeface="Georgia" pitchFamily="18" charset="0"/>
              </a:rPr>
              <a:t>самосцілення</a:t>
            </a:r>
            <a:r>
              <a:rPr lang="ru-RU" sz="1600" dirty="0" smtClean="0">
                <a:solidFill>
                  <a:srgbClr val="66FF33"/>
                </a:solidFill>
                <a:latin typeface="Georgia" pitchFamily="18" charset="0"/>
              </a:rPr>
              <a:t>. </a:t>
            </a:r>
            <a:endParaRPr lang="ru-RU" sz="1600" dirty="0">
              <a:solidFill>
                <a:srgbClr val="66FF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66124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Арт-методика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також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дуже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проста. Треба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взяти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фотоапарат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подивитися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на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світ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очами художника,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віднайти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в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туманній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сирості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буднів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елементи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зафіксувати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їх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.</a:t>
            </a:r>
            <a:endParaRPr lang="ru-RU" dirty="0">
              <a:solidFill>
                <a:srgbClr val="66FF33"/>
              </a:solidFill>
              <a:latin typeface="Georgia" pitchFamily="18" charset="0"/>
            </a:endParaRPr>
          </a:p>
        </p:txBody>
      </p:sp>
      <p:pic>
        <p:nvPicPr>
          <p:cNvPr id="23554" name="Picture 2" descr="https://pp.userapi.com/c626421/v626421804/1312f/yE0mvtYCsS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176464" cy="4176465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</p:pic>
      <p:pic>
        <p:nvPicPr>
          <p:cNvPr id="23556" name="Picture 4" descr="https://cs7066.userapi.com/c540107/v540107962/2178b/VXv6Sx7I8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104456" cy="4104457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96752"/>
            <a:ext cx="44644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>
                <a:solidFill>
                  <a:srgbClr val="FFFF00"/>
                </a:solidFill>
                <a:latin typeface="Georgia" pitchFamily="18" charset="0"/>
              </a:rPr>
              <a:t>Фототерапія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- одна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із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форм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арт-терапії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,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використовуюча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сучасними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психологами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і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психотерапевтами. В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фототерапії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використовують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роботу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з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готовими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знімками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(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із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особистого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фотоархіву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клієнта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чи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із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журналів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, «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листівок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»,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просторів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інтернету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),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і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зі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знімками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,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які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клієнт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 активно </a:t>
            </a:r>
            <a:r>
              <a:rPr lang="ru-RU" sz="2400" dirty="0" err="1" smtClean="0">
                <a:solidFill>
                  <a:srgbClr val="66FF33"/>
                </a:solidFill>
                <a:latin typeface="Georgia" pitchFamily="18" charset="0"/>
              </a:rPr>
              <a:t>створює</a:t>
            </a:r>
            <a:r>
              <a:rPr lang="ru-RU" sz="2400" dirty="0" smtClean="0">
                <a:solidFill>
                  <a:srgbClr val="66FF33"/>
                </a:solidFill>
                <a:latin typeface="Georgia" pitchFamily="18" charset="0"/>
              </a:rPr>
              <a:t>. </a:t>
            </a:r>
            <a:endParaRPr lang="ru-RU" sz="2400" dirty="0">
              <a:solidFill>
                <a:srgbClr val="66FF33"/>
              </a:solidFill>
              <a:latin typeface="Georgia" pitchFamily="18" charset="0"/>
            </a:endParaRPr>
          </a:p>
        </p:txBody>
      </p:sp>
      <p:pic>
        <p:nvPicPr>
          <p:cNvPr id="22530" name="Picture 2" descr="https://pp.userapi.com/c633716/v633716002/30e99/uLofa4eXy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1432" y="0"/>
            <a:ext cx="3455368" cy="3455368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</p:pic>
      <p:pic>
        <p:nvPicPr>
          <p:cNvPr id="22532" name="Picture 4" descr="https://pp.userapi.com/c633716/v633716194/298b2/5fIzsXdEh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56991"/>
            <a:ext cx="3501008" cy="3501009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25144"/>
            <a:ext cx="8748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Фотографії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можуть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виступати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00B0F0"/>
                </a:solidFill>
                <a:latin typeface="Georgia" pitchFamily="18" charset="0"/>
              </a:rPr>
              <a:t>тригерами</a:t>
            </a:r>
            <a:r>
              <a:rPr lang="ru-RU" i="1" dirty="0" smtClean="0">
                <a:solidFill>
                  <a:srgbClr val="00B0F0"/>
                </a:solidFill>
                <a:latin typeface="Georgia" pitchFamily="18" charset="0"/>
              </a:rPr>
              <a:t>, «</a:t>
            </a:r>
            <a:r>
              <a:rPr lang="ru-RU" i="1" dirty="0" err="1" smtClean="0">
                <a:solidFill>
                  <a:srgbClr val="00B0F0"/>
                </a:solidFill>
                <a:latin typeface="Georgia" pitchFamily="18" charset="0"/>
              </a:rPr>
              <a:t>пусковими</a:t>
            </a:r>
            <a:r>
              <a:rPr lang="ru-RU" i="1" dirty="0" smtClean="0">
                <a:solidFill>
                  <a:srgbClr val="00B0F0"/>
                </a:solidFill>
                <a:latin typeface="Georgia" pitchFamily="18" charset="0"/>
              </a:rPr>
              <a:t> стимулами»,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що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будять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певні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почуття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або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потреби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клієнта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тим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самим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сприяти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його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саморозкриттю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.</a:t>
            </a:r>
          </a:p>
          <a:p>
            <a:pPr algn="ctr"/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Крім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того, при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описі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фотографій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клієнт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може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прийти до нового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сприйняття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зафіксованих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на них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подій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уявити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собі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інші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варіанти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їх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розвитку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, критично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оцінити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характерні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для себе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схеми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мислення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позначити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поведінкові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Georgia" pitchFamily="18" charset="0"/>
              </a:rPr>
              <a:t>альтернативи</a:t>
            </a:r>
            <a:r>
              <a:rPr lang="ru-RU" dirty="0" smtClean="0">
                <a:solidFill>
                  <a:srgbClr val="66FF33"/>
                </a:solidFill>
                <a:latin typeface="Georgia" pitchFamily="18" charset="0"/>
              </a:rPr>
              <a:t>.</a:t>
            </a:r>
            <a:endParaRPr lang="ru-RU" dirty="0">
              <a:solidFill>
                <a:srgbClr val="66FF33"/>
              </a:solidFill>
              <a:latin typeface="Georgia" pitchFamily="18" charset="0"/>
            </a:endParaRPr>
          </a:p>
        </p:txBody>
      </p:sp>
      <p:pic>
        <p:nvPicPr>
          <p:cNvPr id="27650" name="Picture 2" descr="https://pp.userapi.com/c629420/v629420289/499e9/v1z38FYRl_c.jpg"/>
          <p:cNvPicPr>
            <a:picLocks noChangeAspect="1" noChangeArrowheads="1"/>
          </p:cNvPicPr>
          <p:nvPr/>
        </p:nvPicPr>
        <p:blipFill>
          <a:blip r:embed="rId2" cstate="print"/>
          <a:srcRect r="692" b="12676"/>
          <a:stretch>
            <a:fillRect/>
          </a:stretch>
        </p:blipFill>
        <p:spPr bwMode="auto">
          <a:xfrm>
            <a:off x="1403647" y="0"/>
            <a:ext cx="6013171" cy="4797152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Мета </a:t>
            </a:r>
            <a:r>
              <a:rPr lang="ru-RU" sz="32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нашого</a:t>
            </a:r>
            <a:r>
              <a:rPr lang="ru-RU" sz="32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дослідження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  <a:p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-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визначити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, шляхи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передачі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особистісного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відношення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до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зображувальних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подій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;</a:t>
            </a:r>
          </a:p>
          <a:p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-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визначити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, як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фотографія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впливає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на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рівень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успішності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школярів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;</a:t>
            </a:r>
          </a:p>
          <a:p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-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визначити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наскільки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фотографія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є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універсальним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інструментом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збереження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та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передачі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і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образного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пізнання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реальності</a:t>
            </a:r>
            <a:r>
              <a:rPr lang="ru-RU" sz="32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.</a:t>
            </a:r>
          </a:p>
        </p:txBody>
      </p:sp>
      <p:pic>
        <p:nvPicPr>
          <p:cNvPr id="8194" name="Picture 2" descr="Картинки по запросу картинки гиф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0"/>
            <a:ext cx="1872208" cy="187220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65527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Завдання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:</a:t>
            </a:r>
          </a:p>
          <a:p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-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підібрати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матеріал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з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урахуванням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вікових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особливостей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школярів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;</a:t>
            </a:r>
          </a:p>
          <a:p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-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домовитись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з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класними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керівниками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та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вчителями-предметниками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щодо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виступів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на уроках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з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власною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тематикою та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надання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інформації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успішності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учнів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з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даного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предмету;</a:t>
            </a:r>
          </a:p>
          <a:p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-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проаналізувати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рівень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вхідної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та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вихідної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діагностики</a:t>
            </a:r>
            <a:r>
              <a:rPr lang="ru-RU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.</a:t>
            </a:r>
            <a:endParaRPr lang="ru-RU" sz="2800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7170" name="Picture 2" descr="Картинки по запросу картинки гиф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7168" y="0"/>
            <a:ext cx="1916832" cy="19168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24744"/>
            <a:ext cx="65341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i="1" dirty="0" smtClean="0">
                <a:solidFill>
                  <a:srgbClr val="FFFF00"/>
                </a:solidFill>
                <a:latin typeface="Georgia" pitchFamily="18" charset="0"/>
              </a:rPr>
              <a:t>1.Фототерапія як </a:t>
            </a:r>
            <a:r>
              <a:rPr lang="ru-RU" sz="6600" i="1" dirty="0" err="1" smtClean="0">
                <a:solidFill>
                  <a:srgbClr val="FFFF00"/>
                </a:solidFill>
                <a:latin typeface="Georgia" pitchFamily="18" charset="0"/>
              </a:rPr>
              <a:t>творчий</a:t>
            </a:r>
            <a:endParaRPr lang="en-US" sz="6600" i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ru-RU" sz="66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6600" i="1" dirty="0" err="1" smtClean="0">
                <a:solidFill>
                  <a:srgbClr val="FFFF00"/>
                </a:solidFill>
                <a:latin typeface="Georgia" pitchFamily="18" charset="0"/>
              </a:rPr>
              <a:t>спосіб</a:t>
            </a:r>
            <a:r>
              <a:rPr lang="ru-RU" sz="66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6600" i="1" dirty="0" err="1" smtClean="0">
                <a:solidFill>
                  <a:srgbClr val="FFFF00"/>
                </a:solidFill>
                <a:latin typeface="Georgia" pitchFamily="18" charset="0"/>
              </a:rPr>
              <a:t>самовиразу</a:t>
            </a:r>
            <a:endParaRPr lang="ru-RU" sz="6600" i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3"/>
            <a:ext cx="4752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err="1" smtClean="0">
                <a:solidFill>
                  <a:srgbClr val="FFFF00"/>
                </a:solidFill>
                <a:latin typeface="Georgia" pitchFamily="18" charset="0"/>
              </a:rPr>
              <a:t>Фототерапія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-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це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один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із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видів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терапії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мистецтвом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пов`язаний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із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застосуванням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фотографії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для</a:t>
            </a:r>
            <a:endParaRPr lang="ru-RU" sz="28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6146" name="Picture 2" descr="https://pp.userapi.com/c636618/v636618923/53465/cfDQtMZ31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8640"/>
            <a:ext cx="3645023" cy="3645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6148" name="Picture 4" descr="https://pp.userapi.com/c631119/v631119972/451d3/xlcx4XLW2w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3744415" cy="37444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067944" y="407707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вирішення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різного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роду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психологічних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проблем, а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також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для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розвитку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гармонізації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особистості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Фотографія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успішно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використовується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у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психоаналізі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, прикладом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цього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може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служити</a:t>
            </a:r>
            <a:r>
              <a:rPr 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 книга Л. Бермана «</a:t>
            </a:r>
            <a:r>
              <a:rPr lang="ru-RU" sz="2000" b="1" i="1" dirty="0" err="1" smtClean="0">
                <a:solidFill>
                  <a:srgbClr val="FFFF00"/>
                </a:solidFill>
                <a:latin typeface="Georgia" pitchFamily="18" charset="0"/>
              </a:rPr>
              <a:t>Що</a:t>
            </a:r>
            <a:r>
              <a:rPr 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latin typeface="Georgia" pitchFamily="18" charset="0"/>
              </a:rPr>
              <a:t>ховається</a:t>
            </a:r>
            <a:r>
              <a:rPr 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 за </a:t>
            </a:r>
            <a:r>
              <a:rPr lang="ru-RU" sz="2000" b="1" i="1" dirty="0" err="1" smtClean="0">
                <a:solidFill>
                  <a:srgbClr val="FFFF00"/>
                </a:solidFill>
                <a:latin typeface="Georgia" pitchFamily="18" charset="0"/>
              </a:rPr>
              <a:t>посмішкою</a:t>
            </a:r>
            <a:r>
              <a:rPr 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»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. Автор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пише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«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завдяки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роботі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з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фотографіями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пацієнт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може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усвідомити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ті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почуття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поведінку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і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досвід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котрі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пов`язані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з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його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минулим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і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пережитими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психічними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травмами.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Фотографія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також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цінна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тим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стимулює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різноманітні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спогади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Пацієнт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може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знову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пережити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ті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чи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інші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події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свого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минулого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забуті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почуття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і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смутні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асоціації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, коли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він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 дивиться на </a:t>
            </a:r>
            <a:r>
              <a:rPr lang="ru-RU" sz="2000" dirty="0" err="1" smtClean="0">
                <a:solidFill>
                  <a:srgbClr val="00B050"/>
                </a:solidFill>
                <a:latin typeface="Georgia" pitchFamily="18" charset="0"/>
              </a:rPr>
              <a:t>фотографії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».</a:t>
            </a:r>
            <a:endParaRPr lang="ru-RU" sz="2000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5122" name="Picture 2" descr="https://pp.userapi.com/c836126/v836126965/2cbca/LYEyi5L0B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6264696" cy="41799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0"/>
            <a:ext cx="63001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Одним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з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прикладів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терапевтичного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використання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фотографії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є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Georgia" pitchFamily="18" charset="0"/>
              </a:rPr>
              <a:t>книга Д. </a:t>
            </a:r>
            <a:r>
              <a:rPr lang="ru-RU" sz="2400" b="1" i="1" dirty="0" err="1" smtClean="0">
                <a:solidFill>
                  <a:srgbClr val="00B0F0"/>
                </a:solidFill>
                <a:latin typeface="Georgia" pitchFamily="18" charset="0"/>
              </a:rPr>
              <a:t>Вейзер</a:t>
            </a:r>
            <a:r>
              <a:rPr lang="ru-RU" sz="2400" b="1" i="1" dirty="0" smtClean="0">
                <a:solidFill>
                  <a:srgbClr val="00B0F0"/>
                </a:solidFill>
                <a:latin typeface="Georgia" pitchFamily="18" charset="0"/>
              </a:rPr>
              <a:t> «</a:t>
            </a:r>
            <a:r>
              <a:rPr lang="ru-RU" sz="2400" b="1" i="1" dirty="0" err="1" smtClean="0">
                <a:solidFill>
                  <a:srgbClr val="00B0F0"/>
                </a:solidFill>
                <a:latin typeface="Georgia" pitchFamily="18" charset="0"/>
              </a:rPr>
              <a:t>Техніки</a:t>
            </a:r>
            <a:r>
              <a:rPr lang="ru-RU" sz="2400" b="1" i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00B0F0"/>
                </a:solidFill>
                <a:latin typeface="Georgia" pitchFamily="18" charset="0"/>
              </a:rPr>
              <a:t>фототерапії</a:t>
            </a:r>
            <a:r>
              <a:rPr lang="ru-RU" sz="2400" b="1" i="1" dirty="0" smtClean="0">
                <a:solidFill>
                  <a:srgbClr val="00B0F0"/>
                </a:solidFill>
                <a:latin typeface="Georgia" pitchFamily="18" charset="0"/>
              </a:rPr>
              <a:t>: </a:t>
            </a:r>
            <a:r>
              <a:rPr lang="ru-RU" sz="2400" b="1" i="1" dirty="0" err="1" smtClean="0">
                <a:solidFill>
                  <a:srgbClr val="00B0F0"/>
                </a:solidFill>
                <a:latin typeface="Georgia" pitchFamily="18" charset="0"/>
              </a:rPr>
              <a:t>дослідження</a:t>
            </a:r>
            <a:r>
              <a:rPr lang="ru-RU" sz="2400" b="1" i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00B0F0"/>
                </a:solidFill>
                <a:latin typeface="Georgia" pitchFamily="18" charset="0"/>
              </a:rPr>
              <a:t>таємниць</a:t>
            </a:r>
            <a:r>
              <a:rPr lang="ru-RU" sz="2400" b="1" i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00B0F0"/>
                </a:solidFill>
                <a:latin typeface="Georgia" pitchFamily="18" charset="0"/>
              </a:rPr>
              <a:t>особистих</a:t>
            </a:r>
            <a:r>
              <a:rPr lang="ru-RU" sz="2400" b="1" i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00B0F0"/>
                </a:solidFill>
                <a:latin typeface="Georgia" pitchFamily="18" charset="0"/>
              </a:rPr>
              <a:t>фотографій</a:t>
            </a:r>
            <a:r>
              <a:rPr lang="ru-RU" sz="2400" b="1" i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00B0F0"/>
                </a:solidFill>
                <a:latin typeface="Georgia" pitchFamily="18" charset="0"/>
              </a:rPr>
              <a:t>і</a:t>
            </a:r>
            <a:r>
              <a:rPr lang="ru-RU" sz="2400" b="1" i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00B0F0"/>
                </a:solidFill>
                <a:latin typeface="Georgia" pitchFamily="18" charset="0"/>
              </a:rPr>
              <a:t>сімейних</a:t>
            </a:r>
            <a:r>
              <a:rPr lang="ru-RU" sz="2400" b="1" i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00B0F0"/>
                </a:solidFill>
                <a:latin typeface="Georgia" pitchFamily="18" charset="0"/>
              </a:rPr>
              <a:t>альбомів</a:t>
            </a:r>
            <a:r>
              <a:rPr lang="ru-RU" sz="2400" b="1" i="1" dirty="0" smtClean="0">
                <a:solidFill>
                  <a:srgbClr val="00B0F0"/>
                </a:solidFill>
                <a:latin typeface="Georgia" pitchFamily="18" charset="0"/>
              </a:rPr>
              <a:t>». 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Д.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Вейзер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підреслює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,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що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 для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більшості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 людей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фотографія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може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 бути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доступним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засобом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візуальної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творчості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,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який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виступає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часткою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їх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повсякденного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Georgia" pitchFamily="18" charset="0"/>
              </a:rPr>
              <a:t>досвіду</a:t>
            </a:r>
            <a:r>
              <a:rPr lang="ru-RU" sz="2400" dirty="0" smtClean="0">
                <a:solidFill>
                  <a:srgbClr val="FFC000"/>
                </a:solidFill>
                <a:latin typeface="Georgia" pitchFamily="18" charset="0"/>
              </a:rPr>
              <a:t>.</a:t>
            </a:r>
            <a:endParaRPr lang="ru-RU" sz="2400" dirty="0">
              <a:solidFill>
                <a:srgbClr val="FFC000"/>
              </a:solidFill>
              <a:latin typeface="Georgia" pitchFamily="18" charset="0"/>
            </a:endParaRPr>
          </a:p>
        </p:txBody>
      </p:sp>
      <p:pic>
        <p:nvPicPr>
          <p:cNvPr id="4098" name="Picture 2" descr="https://pp.userapi.com/c836126/v836126965/2e0fc/prNI7F71xz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808" cy="437235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4100" name="Picture 4" descr="https://pp.userapi.com/c836126/v836126965/2e285/Cb2mGxk2R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645024"/>
            <a:ext cx="4500534" cy="300410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4104" name="Picture 8" descr="https://pp.userapi.com/c638726/v638726123/22483/reGcti_NtK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3349680" cy="22322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437112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Фотографію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можна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розглядати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також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як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гру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Вона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дійсно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дозволяє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«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грати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»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з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реальністю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її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відображеннями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–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вибрати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з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неї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те,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що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для художника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найбільш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цікаве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важливе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творчо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комбінувати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елементи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реальності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одного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з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одним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навіть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створити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іншу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фантастичну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реальність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, яка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небачена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фізичним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Georgia" pitchFamily="18" charset="0"/>
              </a:rPr>
              <a:t>зором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. </a:t>
            </a:r>
            <a:endParaRPr lang="ru-RU" sz="24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3076" name="Picture 4" descr="https://pp.userapi.com/c543103/v543103522/328f9/n1Qer4TqY3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211960" cy="42119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078" name="Picture 6" descr="https://pp.userapi.com/c543101/v543101154/dd2e/3uTx0Dz9QK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0"/>
            <a:ext cx="4269654" cy="426965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0"/>
            <a:ext cx="52200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Фотографування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часто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пов`язане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з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сам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презентацією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-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представленням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себе в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певному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образі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реальній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чи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уявній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аудиторії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.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Фототерапія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-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це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практичний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метод,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який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допомагає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людині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побачити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своє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власне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творче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бачення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світу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  <a:p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Фототерапія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передбачає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як роботу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з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готовими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фотографіями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, так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створення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оригінальних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авторських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Georgia" pitchFamily="18" charset="0"/>
              </a:rPr>
              <a:t>знімків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ru-RU" sz="28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2050" name="Picture 2" descr="https://pp.userapi.com/c636829/v636829300/9c5d/qe9ZEHPsZI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528392" cy="352839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6" name="Picture 2" descr="https://pp.userapi.com/c637117/v637117176/81ca/-x-fWTXgTc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3501008" cy="35010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622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Optimus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mining2</cp:lastModifiedBy>
  <cp:revision>14</cp:revision>
  <dcterms:created xsi:type="dcterms:W3CDTF">2017-04-23T17:58:40Z</dcterms:created>
  <dcterms:modified xsi:type="dcterms:W3CDTF">2017-04-25T10:36:13Z</dcterms:modified>
</cp:coreProperties>
</file>